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726" r:id="rId3"/>
    <p:sldId id="828" r:id="rId4"/>
    <p:sldId id="492" r:id="rId5"/>
    <p:sldId id="818" r:id="rId6"/>
    <p:sldId id="728" r:id="rId7"/>
    <p:sldId id="943" r:id="rId8"/>
    <p:sldId id="360" r:id="rId9"/>
    <p:sldId id="1049" r:id="rId10"/>
    <p:sldId id="1048" r:id="rId11"/>
    <p:sldId id="270" r:id="rId12"/>
    <p:sldId id="289" r:id="rId13"/>
    <p:sldId id="292" r:id="rId14"/>
    <p:sldId id="294" r:id="rId15"/>
    <p:sldId id="259" r:id="rId16"/>
    <p:sldId id="261" r:id="rId17"/>
    <p:sldId id="1051" r:id="rId18"/>
    <p:sldId id="262" r:id="rId19"/>
    <p:sldId id="281" r:id="rId20"/>
    <p:sldId id="291" r:id="rId21"/>
    <p:sldId id="269" r:id="rId22"/>
    <p:sldId id="296" r:id="rId23"/>
    <p:sldId id="1055" r:id="rId24"/>
    <p:sldId id="1056" r:id="rId25"/>
    <p:sldId id="1057" r:id="rId26"/>
    <p:sldId id="1060" r:id="rId27"/>
    <p:sldId id="302" r:id="rId28"/>
    <p:sldId id="301" r:id="rId29"/>
    <p:sldId id="299" r:id="rId30"/>
    <p:sldId id="303" r:id="rId31"/>
    <p:sldId id="1058" r:id="rId32"/>
    <p:sldId id="1059" r:id="rId33"/>
    <p:sldId id="1052" r:id="rId34"/>
    <p:sldId id="267" r:id="rId35"/>
    <p:sldId id="1062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  <p:embeddedFont>
      <p:font typeface="CMU Serif" panose="02000603000000000000" pitchFamily="2" charset="0"/>
      <p:regular r:id="rId46"/>
    </p:embeddedFont>
    <p:embeddedFont>
      <p:font typeface="Times" panose="02020603050405020304" pitchFamily="18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андр Мельниченко" initials="АМ" lastIdx="1" clrIdx="0">
    <p:extLst>
      <p:ext uri="{19B8F6BF-5375-455C-9EA6-DF929625EA0E}">
        <p15:presenceInfo xmlns:p15="http://schemas.microsoft.com/office/powerpoint/2012/main" userId="da737a23a3fb96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1094" autoAdjust="0"/>
  </p:normalViewPr>
  <p:slideViewPr>
    <p:cSldViewPr snapToGrid="0">
      <p:cViewPr>
        <p:scale>
          <a:sx n="33" d="100"/>
          <a:sy n="33" d="100"/>
        </p:scale>
        <p:origin x="1766" y="101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9AB70-F3A0-4FCB-80D4-2FFF501554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17DD0-9D83-482E-92F3-FF45293584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F6CB5-C8F0-4EFA-A534-3E97D459B727}" type="datetime1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9648F-6036-4826-8F64-070F464AB2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96264-CB7A-421D-B167-EB076EFA74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E3EA4-5024-49AA-A7C7-142FF510E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5389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E22A6-8C46-47C1-BE6E-9D7060AA157E}" type="datetime1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D7B56-E80D-4E0F-B590-52154773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52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Names, conference name</a:t>
            </a:r>
          </a:p>
          <a:p>
            <a:endParaRPr lang="en-US" dirty="0"/>
          </a:p>
          <a:p>
            <a:r>
              <a:rPr lang="en-US" dirty="0"/>
              <a:t>“Imagine recovering the spectrum of interstellar magnetic turbulence from just </a:t>
            </a:r>
            <a:r>
              <a:rPr lang="en-US" b="1" dirty="0"/>
              <a:t>one</a:t>
            </a:r>
            <a:r>
              <a:rPr lang="en-US" dirty="0"/>
              <a:t> polarization map at </a:t>
            </a:r>
            <a:r>
              <a:rPr lang="en-US" b="1" dirty="0"/>
              <a:t>one</a:t>
            </a:r>
            <a:r>
              <a:rPr lang="en-US" dirty="0"/>
              <a:t> radio frequency. No RM synthesis. No wide bandwidth. That’s the core result of our work.”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BA3C50D-3F3E-4B8E-888A-A6EC1039DE7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849597-4850-4836-A278-52F1FDC7523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1C14AC-FAE8-46E6-AB00-0C2B34FCAB88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194E80-2DAD-4680-B129-22B1C28213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35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on this paper was on the most complex situation when the sources of the synchrotron radiation and thermal electrons</a:t>
            </a:r>
          </a:p>
          <a:p>
            <a:r>
              <a:rPr lang="en-US" dirty="0"/>
              <a:t>causing Faraday rotation occupy the same volume. Much simpler, but also </a:t>
            </a:r>
            <a:r>
              <a:rPr lang="en-US" dirty="0" err="1"/>
              <a:t>astrophysically</a:t>
            </a:r>
            <a:r>
              <a:rPr lang="en-US" dirty="0"/>
              <a:t> important, is the situation when</a:t>
            </a:r>
          </a:p>
          <a:p>
            <a:r>
              <a:rPr lang="en-US" dirty="0"/>
              <a:t>synchrotron originates in one distinct region while Faraday rotation acts on synchrotron radiation in another region. For instance, in</a:t>
            </a:r>
          </a:p>
          <a:p>
            <a:r>
              <a:rPr lang="en-US" dirty="0"/>
              <a:t>the studies of synchrotron emission from high galactic latitudes, one may consider that the synchrotron emission is generated in the</a:t>
            </a:r>
          </a:p>
          <a:p>
            <a:r>
              <a:rPr lang="en-US" dirty="0"/>
              <a:t>galactic halo, while the regions of the galactic disk close to the observer are responsible for the Faraday rotation. Below we cover this</a:t>
            </a:r>
          </a:p>
          <a:p>
            <a:r>
              <a:rPr lang="en-US" dirty="0"/>
              <a:t>special case of synchrotron turbulence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13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C876909-88E6-47A0-AF9F-827C81DE8C2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388F98-F8BA-4534-AD4E-95BA20D0C07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65F0B9C-6B99-4FCC-9586-20FD2A614794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851D42-A90B-4974-8318-E0B02F6126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0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NIO:: sin^2; </a:t>
            </a:r>
            <a:r>
              <a:rPr lang="en-US" dirty="0" err="1"/>
              <a:t>constn</a:t>
            </a:r>
            <a:r>
              <a:rPr lang="en-US" dirty="0"/>
              <a:t>!!“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15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0AAFAEE-2ADC-4DDB-9699-41CA26C648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4B8FEE9-1FDA-440A-963B-27046C9159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B6C3930-48E7-4A9C-BBC3-9AEFCD239CE7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98683D-45B1-4A4C-B295-F14A3C2FE7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2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Initiallly</a:t>
            </a:r>
            <a:r>
              <a:rPr lang="en-US" dirty="0"/>
              <a:t> Draw  the picture halo, thickness, and so on </a:t>
            </a:r>
            <a:r>
              <a:rPr lang="en-US" dirty="0" err="1"/>
              <a:t>on</a:t>
            </a:r>
            <a:r>
              <a:rPr lang="en-US" dirty="0"/>
              <a:t> the front title</a:t>
            </a:r>
            <a:br>
              <a:rPr lang="en-US" dirty="0"/>
            </a:br>
            <a:r>
              <a:rPr lang="en-US" dirty="0"/>
              <a:t>2. here, plot when the </a:t>
            </a:r>
            <a:r>
              <a:rPr lang="en-US" dirty="0" err="1"/>
              <a:t>dispertion</a:t>
            </a:r>
            <a:r>
              <a:rPr lang="en-US" dirty="0"/>
              <a:t> increases (plot the layer, and some </a:t>
            </a:r>
            <a:r>
              <a:rPr lang="ru-RU" dirty="0"/>
              <a:t>вихри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3. more transition to simulations </a:t>
            </a:r>
            <a:r>
              <a:rPr lang="en-US" dirty="0" err="1"/>
              <a:t>addres</a:t>
            </a:r>
            <a:r>
              <a:rPr lang="en-US" dirty="0"/>
              <a:t>.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“At wavenumber </a:t>
            </a:r>
            <a:r>
              <a:rPr lang="en-US" i="1" dirty="0"/>
              <a:t>k</a:t>
            </a:r>
            <a:r>
              <a:rPr lang="en-US" dirty="0"/>
              <a:t>, the winner is set by a simple rule:</a:t>
            </a:r>
            <a:br>
              <a:rPr lang="en-US" dirty="0"/>
            </a:br>
            <a:r>
              <a:rPr lang="en-US" dirty="0"/>
              <a:t>when </a:t>
            </a:r>
            <a:r>
              <a:rPr lang="en-US" b="1" dirty="0"/>
              <a:t>λ² times the RM dispersion at k</a:t>
            </a:r>
            <a:r>
              <a:rPr lang="en-US" dirty="0"/>
              <a:t> is about one, the dominance flips.</a:t>
            </a:r>
            <a:br>
              <a:rPr lang="en-US" dirty="0"/>
            </a:br>
            <a:r>
              <a:rPr lang="en-US" dirty="0"/>
              <a:t>We call the corresponding wavenumber </a:t>
            </a:r>
            <a:r>
              <a:rPr lang="en-US" b="1" dirty="0"/>
              <a:t>k-cross</a:t>
            </a:r>
            <a:r>
              <a:rPr lang="en-US" dirty="0"/>
              <a:t>, and we can measure it from a single map. As λ increases, k-cross slides to smaller k, revealing a clean, predictable transition from synchrotron-dominated to Faraday-dominated structure.”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16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57364A2-6AEF-494A-B8DF-1A87968762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DD26A9-098E-48E0-A059-073959F909C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A3ADFE0-B195-4DD0-B7CB-E5ECEA68FF1D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193D48-E989-4798-BFD5-34E69F07E6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3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“We validated this in two ways. First, on synthetic fields with controlled power laws, where we know the answer. Across wavelengths, the directional spectrum follows the synchrotron slope at short λ and the RM slope at long λ, with the predicted cross-over behavior. In a density-slope test, once Faraday dominates, the spectrum locks onto </a:t>
            </a:r>
            <a:r>
              <a:rPr lang="en-US" b="1" dirty="0"/>
              <a:t>n-e times B-parallel</a:t>
            </a:r>
            <a:r>
              <a:rPr lang="en-US" dirty="0"/>
              <a:t>, exactly as expected.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18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8BD60E8-F974-43C7-938A-E800C4A37D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D70A35-303D-449B-A6A6-75E4E8EBFCF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D65985D-A491-4B3A-BC7F-4B2953178AD5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4123BE1-F077-4654-957A-1495AE9ABF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4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Larger titles;</a:t>
            </a:r>
          </a:p>
          <a:p>
            <a:r>
              <a:rPr lang="en-US" dirty="0"/>
              <a:t>TITLES- - what is written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19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19848E08-9C1E-41F1-BB89-5057154FDD7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4ADE1F4-E75C-416C-AB7D-078D484E355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5608B47-46CE-4FEF-A248-0878267447A3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A84719-4FBE-44A1-BDCC-5D8AC24538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07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what regime we are right now? </a:t>
            </a:r>
            <a:br>
              <a:rPr lang="en-US" dirty="0"/>
            </a:br>
            <a:r>
              <a:rPr lang="en-US" dirty="0"/>
              <a:t>Synchrotron-dominated? Transitional? Faraday-dominated?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20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90473C5-9593-4434-8B4F-10B69904E6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52BF39-17D2-46A5-9939-F465CD79C1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3DFF9F1-8E2A-455E-B23B-CE67A6031E0E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5B2FA81-E2F4-439F-BE53-7FAB2BD5D1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05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Second, on 3-D </a:t>
            </a:r>
            <a:r>
              <a:rPr lang="en-US" b="1" dirty="0"/>
              <a:t>Athena</a:t>
            </a:r>
            <a:r>
              <a:rPr lang="en-US" dirty="0"/>
              <a:t> MHD cubes spanning sub- and super-</a:t>
            </a:r>
            <a:r>
              <a:rPr lang="en-US" dirty="0" err="1"/>
              <a:t>Alfvénic</a:t>
            </a:r>
            <a:r>
              <a:rPr lang="en-US" dirty="0"/>
              <a:t> regimes. Projected maps recover the anticipated inertial-range scaling; the measured two-dimensional slopes match the three-to-two-D mapping.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21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6B28E40-241B-4F64-9DC1-0ACC72796DC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1984AD-503D-4607-A79F-5088862508C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0C02445-5368-40FC-ADC5-5546EB52BCBE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D80E7A-66D2-40DF-8E7B-9897F93DA9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58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E22A6-8C46-47C1-BE6E-9D7060AA157E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28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E22A6-8C46-47C1-BE6E-9D7060AA157E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5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before modern fluid dynamics, Leonardo da Vinci recognized that turbulence is not pure randomness — it’s an organized chaos.</a:t>
            </a:r>
            <a:br>
              <a:rPr lang="en-US" dirty="0"/>
            </a:br>
            <a:r>
              <a:rPr lang="en-US" dirty="0"/>
              <a:t>He saw repeating patterns in water eddies, a hierarchy of motion that hinted at an underlying order.</a:t>
            </a:r>
            <a:br>
              <a:rPr lang="en-US" dirty="0"/>
            </a:br>
            <a:r>
              <a:rPr lang="en-US" dirty="0"/>
              <a:t>This idea — order within chaos — became the foundation of modern turbulence theory, from Kolmogorov to MHD turbulence.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E22A6-8C46-47C1-BE6E-9D7060AA157E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33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E22A6-8C46-47C1-BE6E-9D7060AA157E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67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34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65C3CDBB-83D0-4E91-B45E-7FADC532EF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5720B9-9BD7-4713-98C3-E331BA8F02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F320A6F-C5D0-4E12-98CB-33D2B8D6D5DC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A4DEDA-11A1-420A-91FA-E738C73A38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8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Names, conference name</a:t>
            </a:r>
          </a:p>
          <a:p>
            <a:endParaRPr lang="en-US" dirty="0"/>
          </a:p>
          <a:p>
            <a:r>
              <a:rPr lang="en-US" dirty="0"/>
              <a:t>“Imagine recovering the spectrum of interstellar magnetic turbulence from just </a:t>
            </a:r>
            <a:r>
              <a:rPr lang="en-US" b="1" dirty="0"/>
              <a:t>one</a:t>
            </a:r>
            <a:r>
              <a:rPr lang="en-US" dirty="0"/>
              <a:t> polarization map at </a:t>
            </a:r>
            <a:r>
              <a:rPr lang="en-US" b="1" dirty="0"/>
              <a:t>one</a:t>
            </a:r>
            <a:r>
              <a:rPr lang="en-US" dirty="0"/>
              <a:t> radio frequency. No RM synthesis. No wide bandwidth. That’s the core result of our work.”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35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BA3C50D-3F3E-4B8E-888A-A6EC1039DE7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849597-4850-4836-A278-52F1FDC7523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1C14AC-FAE8-46E6-AB00-0C2B34FCAB88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194E80-2DAD-4680-B129-22B1C28213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process transfers kinetic energy from large scales (where it’s injected) to small scales (where it dissipates as heat).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E22A6-8C46-47C1-BE6E-9D7060AA157E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1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fld id="{CA58CCDD-ECC6-1246-A1F7-DD9568498BD6}" type="slidenum">
              <a:rPr lang="en-US" sz="1200" b="0" i="0">
                <a:latin typeface="Times" charset="0"/>
              </a:rPr>
              <a:pPr/>
              <a:t>4</a:t>
            </a:fld>
            <a:endParaRPr lang="en-US" sz="1200" b="0" i="0">
              <a:latin typeface="Times" charset="0"/>
            </a:endParaRPr>
          </a:p>
        </p:txBody>
      </p:sp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 algn="r"/>
            <a:fld id="{5B8B4A92-7701-3748-A738-1347AAE32AD8}" type="slidenum">
              <a:rPr lang="en-US" sz="1200">
                <a:latin typeface="Times" charset="0"/>
              </a:rPr>
              <a:pPr algn="r"/>
              <a:t>4</a:t>
            </a:fld>
            <a:endParaRPr lang="en-US" sz="1200">
              <a:latin typeface="Times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 w="12700" cap="flat">
            <a:solidFill>
              <a:schemeClr val="tx1"/>
            </a:solidFill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0338" y="4343400"/>
            <a:ext cx="50292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0488" tIns="44450" rIns="90488" bIns="44450"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5A554-1DEE-19C3-3E01-DABF6EF2E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E3FC5F-E8A1-0802-1B33-AFDF5F038A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138492-D7E3-97A1-9E1F-4E58EAB3F2D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235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For SIGs (Statistical Intensity Gradients) and turbulence diagnostics: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High dynamic range in polarization and Faraday depth;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Large survey volumes allow mapping of magnetized turbulence over many scales;</a:t>
            </a:r>
          </a:p>
          <a:p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FD429-61BF-4548-9423-C49565F873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8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E22A6-8C46-47C1-BE6E-9D7060AA157E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6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endParaRPr lang="en-US" dirty="0"/>
          </a:p>
          <a:p>
            <a:r>
              <a:rPr lang="en-US" dirty="0"/>
              <a:t>Planck, sections</a:t>
            </a:r>
          </a:p>
          <a:p>
            <a:endParaRPr lang="en-US" dirty="0"/>
          </a:p>
          <a:p>
            <a:r>
              <a:rPr lang="en-US" dirty="0"/>
              <a:t>Next slide: Faraday, path alternatives</a:t>
            </a:r>
          </a:p>
          <a:p>
            <a:endParaRPr lang="en-US" dirty="0"/>
          </a:p>
          <a:p>
            <a:r>
              <a:rPr lang="en-US" dirty="0" err="1"/>
              <a:t>Synchrton</a:t>
            </a:r>
            <a:r>
              <a:rPr lang="en-US" dirty="0"/>
              <a:t> as good measure of magnetic field</a:t>
            </a:r>
          </a:p>
          <a:p>
            <a:r>
              <a:rPr lang="en-US" dirty="0"/>
              <a:t>informant</a:t>
            </a:r>
          </a:p>
          <a:p>
            <a:r>
              <a:rPr lang="en-US" dirty="0"/>
              <a:t>Magnetic turbulence is ubiquitous in astrophysics</a:t>
            </a:r>
          </a:p>
          <a:p>
            <a:r>
              <a:rPr lang="en-US" dirty="0"/>
              <a:t>(Armstrong et al. 1995). It shapes star formation (Fed-</a:t>
            </a:r>
          </a:p>
          <a:p>
            <a:r>
              <a:rPr lang="en-US" dirty="0" err="1"/>
              <a:t>errath</a:t>
            </a:r>
            <a:r>
              <a:rPr lang="en-US" dirty="0"/>
              <a:t> 2016), angular momentum transport (</a:t>
            </a:r>
            <a:r>
              <a:rPr lang="en-US" dirty="0" err="1"/>
              <a:t>Balbus</a:t>
            </a:r>
            <a:r>
              <a:rPr lang="en-US" dirty="0"/>
              <a:t> &amp;</a:t>
            </a:r>
          </a:p>
          <a:p>
            <a:r>
              <a:rPr lang="en-US" dirty="0"/>
              <a:t>Hawley 1991), and mediates conductivity and cosmic-</a:t>
            </a:r>
          </a:p>
          <a:p>
            <a:r>
              <a:rPr lang="en-US" dirty="0"/>
              <a:t>ray propagation (Brandenburg &amp; </a:t>
            </a:r>
            <a:r>
              <a:rPr lang="en-US" dirty="0" err="1"/>
              <a:t>Lazarian</a:t>
            </a:r>
            <a:r>
              <a:rPr lang="en-US" dirty="0"/>
              <a:t> 2013), yet</a:t>
            </a:r>
          </a:p>
          <a:p>
            <a:r>
              <a:rPr lang="en-US" dirty="0"/>
              <a:t>most observational diagnostics are limited to 2D pro-</a:t>
            </a:r>
          </a:p>
          <a:p>
            <a:r>
              <a:rPr lang="en-US" dirty="0" err="1"/>
              <a:t>jections</a:t>
            </a:r>
            <a:r>
              <a:rPr lang="en-US" dirty="0"/>
              <a:t> along the line of sight (LOS) (</a:t>
            </a:r>
            <a:r>
              <a:rPr lang="en-US" dirty="0" err="1"/>
              <a:t>Elmegreen</a:t>
            </a:r>
            <a:r>
              <a:rPr lang="en-US" dirty="0"/>
              <a:t> &amp;</a:t>
            </a:r>
          </a:p>
          <a:p>
            <a:r>
              <a:rPr lang="en-US" dirty="0"/>
              <a:t>Scalo 2004). Faraday rotation is one of the most widely</a:t>
            </a:r>
          </a:p>
          <a:p>
            <a:r>
              <a:rPr lang="en-US" dirty="0"/>
              <a:t>used probes of these magnetized plasmas: from </a:t>
            </a:r>
            <a:r>
              <a:rPr lang="en-US" dirty="0" err="1"/>
              <a:t>Galac</a:t>
            </a:r>
            <a:r>
              <a:rPr lang="en-US" dirty="0"/>
              <a:t>-</a:t>
            </a:r>
          </a:p>
          <a:p>
            <a:r>
              <a:rPr lang="en-US" dirty="0"/>
              <a:t>tic RM grids and pulsars to cluster radio halos and FRBs, it reveals the LOS magnetic field weighted by</a:t>
            </a:r>
          </a:p>
          <a:p>
            <a:r>
              <a:rPr lang="en-US" dirty="0"/>
              <a:t>the thermal-electron density, and—through its spatial</a:t>
            </a:r>
          </a:p>
          <a:p>
            <a:r>
              <a:rPr lang="en-US" dirty="0"/>
              <a:t>statistics—encodes the underlying turbulence (e.g., see</a:t>
            </a:r>
          </a:p>
          <a:p>
            <a:r>
              <a:rPr lang="en-US" dirty="0"/>
              <a:t>the review by </a:t>
            </a:r>
            <a:r>
              <a:rPr lang="en-US" dirty="0" err="1"/>
              <a:t>Akahori</a:t>
            </a:r>
            <a:r>
              <a:rPr lang="en-US" dirty="0"/>
              <a:t> et al. 2018).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11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62519F8-C5D5-4747-8943-798CCAC6AEC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94847A-1FB5-41D2-827E-7F801175DE0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F41694-AF36-4E03-9228-788C82DE0E62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D849AF-D64C-4632-A298-3B1C97D63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3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Lazarian_Pogosyan_2022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“At wavenumber </a:t>
            </a:r>
            <a:r>
              <a:rPr lang="en-US" i="1" dirty="0"/>
              <a:t>k</a:t>
            </a:r>
            <a:r>
              <a:rPr lang="en-US" dirty="0"/>
              <a:t>, the winner is set by a simple rule:</a:t>
            </a:r>
            <a:br>
              <a:rPr lang="en-US" dirty="0"/>
            </a:br>
            <a:r>
              <a:rPr lang="en-US" dirty="0"/>
              <a:t>when </a:t>
            </a:r>
            <a:r>
              <a:rPr lang="en-US" b="1" dirty="0"/>
              <a:t>λ² times the RM dispersion at k</a:t>
            </a:r>
            <a:r>
              <a:rPr lang="en-US" dirty="0"/>
              <a:t> is about one, the dominance flips.</a:t>
            </a:r>
            <a:br>
              <a:rPr lang="en-US" dirty="0"/>
            </a:br>
            <a:r>
              <a:rPr lang="en-US" dirty="0"/>
              <a:t>We call the corresponding wavenumber </a:t>
            </a:r>
            <a:r>
              <a:rPr lang="en-US" b="1" dirty="0"/>
              <a:t>k-cross</a:t>
            </a:r>
            <a:r>
              <a:rPr lang="en-US" dirty="0"/>
              <a:t>, and we can measure it from a single map. As λ increases, k-cross slides to smaller k, revealing a clean, predictable transition from synchrotron-dominated to Faraday-dominated structure.”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D7B56-E80D-4E0F-B590-521547738F4D}" type="slidenum">
              <a:rPr lang="en-US" smtClean="0"/>
              <a:t>12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BBF9BC83-D8B0-4BDE-A3CA-D57F2AF8BA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C94356-5A6C-4C77-82A0-1D2CDAC9ED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36ED5F-218C-45EC-82C2-72526F71269F}" type="datetime1">
              <a:rPr lang="en-US" smtClean="0"/>
              <a:t>1/6/2026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46607E-B988-4994-B720-060E692240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6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567B-C147-4591-A30B-6DC51A4FF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342FE-ABA8-4A8B-B48E-07CE0A9B6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7D6C8-D926-4344-8D60-B70CEA01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A2C5C-CFDC-4D43-A725-5893B5ACD380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6080F-6E22-4F64-AC6A-72FB659E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DDBDC-48BD-494D-875A-CD300901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2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147B-FA4F-44EF-BCA4-0F41ECD7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C7005-EE58-4C44-BA77-E9294426E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D9078-6CE2-449F-818F-8EFDDD73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B926F-0283-4510-BC93-152B5F6F47ED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BBCB6-8B64-40A3-A0AC-5F68D727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7FB07-0F9D-41F9-AD8A-903C8492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52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534037-BFC3-488E-9446-281B1052C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1864F-C319-48D3-B4A9-B21AFF317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6BE22-D802-4F87-9710-09CEC428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D92C8-F706-4BC7-A55E-246AD7DC8CDD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9FAA1-F3B5-43DE-A4D4-B58811DD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BE890-70E6-4200-8B27-6BC236B2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F4DD-0762-47B6-A51F-D7DD2090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592D0-8FBA-49BF-A065-CBD6F0407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FBCFE-23B7-466A-B73F-E81B07B5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9C08B-A142-427A-B4B8-E39340FDBFEF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295CB-ED12-4A47-8204-BA0D0192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28EB5-F765-4ABD-B796-E882A8EE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1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C3F9-9809-4952-9727-D5E99FBC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62F7-96CF-464D-B203-ECA8C9177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5A43-212D-4275-B7E4-F6361EE7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9B4AB-AC98-4B52-AE94-D3587D3E1886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E37D9-EECD-4234-A8ED-7D2F3C48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6ACA-14CC-4264-AA50-E5ECD4B4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50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DD62-0E5C-42EC-BB24-08A41B0F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9F7F0-12E3-464B-92D3-DFAC008BE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49D7E-14D5-4FE4-A960-A20427439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B73A9-6488-4B2A-9593-7C8719B6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BDCF2-1D0D-4322-AB7D-64A14E6A194A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05E43-C135-4DF0-9FAB-9B9E9AB3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DE700-4E3A-4390-9A50-F6D85B0A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6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0505-EA99-4360-8325-15E5291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282F1-C5E2-4140-AFC5-5E6154249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C0C28-9B4A-44C1-9020-177B4E6B9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48832-361D-4773-B074-E7D772B36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4BD10-4894-4BCE-9D18-3AFDFBB0D9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5A2A35-BE74-43D3-BB77-B997B7C7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9204-5606-420E-A33A-FE5BCA327DFD}" type="datetime1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7CAC3A-C520-4778-A4E7-E860E68F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5324C-8DC1-4A93-831B-0CB77BAFD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86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D285-4BAF-4F45-80BF-77B3D39B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322F91-804A-48E2-B81B-6295BFF5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34EA-C256-4434-85B5-F0B0DE94F1C9}" type="datetime1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09451-7F7C-4E75-B387-DBE292C9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942E5-A446-40D1-AF45-932901709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AB7E6-DBBB-4714-B264-0D62D537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63F0F-1FB9-4144-95E4-4B773E547D94}" type="datetime1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70E1F-D962-4818-A6B8-0EEF56274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DE085-3D0F-4325-A1EA-93937058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02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CBCB-4DE9-47EC-8ACA-6C7AEAD4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73420-D35B-4279-A9B1-D8A8A3A9B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13D28-FD3F-4BF6-9C9E-001BC2656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428E1-DD3F-4525-8BA9-527F100C3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98F8-E189-4B12-A86A-EC245825EE35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5D874-FE91-4AEB-861A-D475A43F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4CBC8-1E44-42F7-AC9C-7DC3EC60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7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A18E-FB3F-4386-9FEA-A1005BE0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65E45-3614-4228-810A-3FA2D25A1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0FDB9-62C8-4452-A982-EBE511F1D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B3F71-B82F-40EC-92A2-74EA8C382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604E-9F1A-454F-BCFC-73A9E72032F5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81FFA-5B92-4538-B02F-9053B843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1CF4E-6976-45D9-951A-D404CECC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4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420FF0-1120-4F04-B89A-71F117BB2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0EE77-D712-4EAB-B961-E292BAF8C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1C0AF-E158-48D5-9C0C-568ECD57D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6D6B8-AAD2-4FE4-8DC3-C240161E09D9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D276F-0CD7-408E-B327-EC7EDE442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30F7-5DB5-4B1D-A2FE-7532DE0A6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34655-CCBC-4003-9B81-FB658A9B3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0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0.png"/><Relationship Id="rId5" Type="http://schemas.openxmlformats.org/officeDocument/2006/relationships/image" Target="../media/image290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3" Type="http://schemas.openxmlformats.org/officeDocument/2006/relationships/image" Target="../media/image72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320.png"/><Relationship Id="rId4" Type="http://schemas.openxmlformats.org/officeDocument/2006/relationships/image" Target="../media/image3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l="-30000" t="-30000" r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F9086-58A2-4884-BDE5-B804248EC4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74000">
                <a:schemeClr val="bg1">
                  <a:lumMod val="85000"/>
                  <a:alpha val="10000"/>
                </a:schemeClr>
              </a:gs>
              <a:gs pos="83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85000"/>
                  <a:alpha val="1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337A6-2A03-4D8E-81C8-0C1732F2A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269" y="1385948"/>
            <a:ext cx="12240269" cy="1001077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Polarization Directional Spectrum - A New Turbulence Measure from Multi-frequency Synchrotron Polarization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ADA81-B824-4B0A-9E55-D09335A0408B}"/>
              </a:ext>
            </a:extLst>
          </p:cNvPr>
          <p:cNvSpPr txBox="1"/>
          <p:nvPr/>
        </p:nvSpPr>
        <p:spPr>
          <a:xfrm>
            <a:off x="6033057" y="5737080"/>
            <a:ext cx="5872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Alex 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Lazarian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(UW Madison)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56721-6D9E-4533-BE06-BAEEA84A4CB4}"/>
              </a:ext>
            </a:extLst>
          </p:cNvPr>
          <p:cNvSpPr txBox="1"/>
          <p:nvPr/>
        </p:nvSpPr>
        <p:spPr>
          <a:xfrm>
            <a:off x="4349854" y="3853429"/>
            <a:ext cx="4823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Aliaksandr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Melnichenka</a:t>
            </a:r>
            <a:endParaRPr lang="en-US" sz="2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9242A-DE6E-4588-A6A6-8A733CFA3BAD}"/>
              </a:ext>
            </a:extLst>
          </p:cNvPr>
          <p:cNvSpPr txBox="1"/>
          <p:nvPr/>
        </p:nvSpPr>
        <p:spPr>
          <a:xfrm>
            <a:off x="5198167" y="6188929"/>
            <a:ext cx="6920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Dmitry 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Pogosyan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(University of Alberta)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27D47-65AE-4415-B4B9-38A7484F5B2E}"/>
              </a:ext>
            </a:extLst>
          </p:cNvPr>
          <p:cNvSpPr txBox="1"/>
          <p:nvPr/>
        </p:nvSpPr>
        <p:spPr>
          <a:xfrm>
            <a:off x="4843503" y="4360731"/>
            <a:ext cx="264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Berea College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20596-7CF2-4EEA-A146-F5982FC0B1B3}"/>
              </a:ext>
            </a:extLst>
          </p:cNvPr>
          <p:cNvSpPr txBox="1"/>
          <p:nvPr/>
        </p:nvSpPr>
        <p:spPr>
          <a:xfrm>
            <a:off x="-2456552" y="5450265"/>
            <a:ext cx="11425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American Astronomical Society (AAS 248)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January 7, 2026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Phoenix, AZ.</a:t>
            </a:r>
          </a:p>
        </p:txBody>
      </p:sp>
    </p:spTree>
    <p:extLst>
      <p:ext uri="{BB962C8B-B14F-4D97-AF65-F5344CB8AC3E}">
        <p14:creationId xmlns:p14="http://schemas.microsoft.com/office/powerpoint/2010/main" val="3625571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8A0BA9-8AF6-23A7-4828-AA760B6BC4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67" r="13935" b="-2"/>
          <a:stretch/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F1291A-1154-31E5-7029-989969B54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" r="1" b="1"/>
          <a:stretch/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DCA9A8-7718-4E1F-802D-0F8E65D00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494" b="-1"/>
          <a:stretch/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B42AEE-3FA0-4DE1-B39C-04DC09BEFD79}"/>
              </a:ext>
            </a:extLst>
          </p:cNvPr>
          <p:cNvSpPr/>
          <p:nvPr/>
        </p:nvSpPr>
        <p:spPr>
          <a:xfrm>
            <a:off x="208344" y="92331"/>
            <a:ext cx="5887655" cy="1782767"/>
          </a:xfrm>
          <a:prstGeom prst="round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C2673-6095-E600-9BCD-35EBE51E7C64}"/>
              </a:ext>
            </a:extLst>
          </p:cNvPr>
          <p:cNvSpPr txBox="1"/>
          <p:nvPr/>
        </p:nvSpPr>
        <p:spPr>
          <a:xfrm>
            <a:off x="410906" y="196772"/>
            <a:ext cx="56850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LOFAR is a gigantic European telescope measuring at 2 to 15 m radio wavelength</a:t>
            </a:r>
          </a:p>
        </p:txBody>
      </p:sp>
    </p:spTree>
    <p:extLst>
      <p:ext uri="{BB962C8B-B14F-4D97-AF65-F5344CB8AC3E}">
        <p14:creationId xmlns:p14="http://schemas.microsoft.com/office/powerpoint/2010/main" val="2544010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7A3B66-33D2-4405-B238-ADF8EBDF6A90}"/>
              </a:ext>
            </a:extLst>
          </p:cNvPr>
          <p:cNvSpPr txBox="1"/>
          <p:nvPr/>
        </p:nvSpPr>
        <p:spPr>
          <a:xfrm>
            <a:off x="532435" y="294508"/>
            <a:ext cx="11659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polarization maps? What current surveys give 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6B03E9-5447-441E-9A80-B7B20C9E8A74}"/>
                  </a:ext>
                </a:extLst>
              </p:cNvPr>
              <p:cNvSpPr txBox="1"/>
              <p:nvPr/>
            </p:nvSpPr>
            <p:spPr>
              <a:xfrm>
                <a:off x="6328864" y="1743580"/>
                <a:ext cx="5992344" cy="327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Stokes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encode synchrotron emissivity and magnetic geometry.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Faraday rotation imprints wavelength-dependent phase, mixing scales.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Finally, to disentangle emissivity and Faraday effects to recover turbulence spectra.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Faraday depolarization flattens spatial spectra.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6B03E9-5447-441E-9A80-B7B20C9E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864" y="1743580"/>
                <a:ext cx="5992344" cy="3273525"/>
              </a:xfrm>
              <a:prstGeom prst="rect">
                <a:avLst/>
              </a:prstGeom>
              <a:blipFill>
                <a:blip r:embed="rId3"/>
                <a:stretch>
                  <a:fillRect l="-916" r="-1729" b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577929A-4D0C-4E0D-B6A1-4A87CDD69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07939"/>
            <a:ext cx="6199657" cy="41249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512B62-667B-4004-A487-5C70A6ED7A49}"/>
                  </a:ext>
                </a:extLst>
              </p:cNvPr>
              <p:cNvSpPr txBox="1"/>
              <p:nvPr/>
            </p:nvSpPr>
            <p:spPr>
              <a:xfrm>
                <a:off x="4627" y="5420854"/>
                <a:ext cx="667447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7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Planck PR3 (2018) </a:t>
                </a:r>
                <a14:m>
                  <m:oMath xmlns:m="http://schemas.openxmlformats.org/officeDocument/2006/math">
                    <m:r>
                      <a:rPr lang="en-US" sz="1700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353−</m:t>
                    </m:r>
                    <m:r>
                      <m:rPr>
                        <m:sty m:val="p"/>
                      </m:rPr>
                      <a:rPr lang="en-US" sz="1700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GHz</m:t>
                    </m:r>
                    <m:r>
                      <a:rPr lang="en-US" sz="1700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7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7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17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full-sky maps (HEALPix)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4512B62-667B-4004-A487-5C70A6ED7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" y="5420854"/>
                <a:ext cx="6674470" cy="353943"/>
              </a:xfrm>
              <a:prstGeom prst="rect">
                <a:avLst/>
              </a:prstGeom>
              <a:blipFill>
                <a:blip r:embed="rId5"/>
                <a:stretch>
                  <a:fillRect l="-639" t="-344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CDA323-4D0A-488A-B517-593695065B8B}"/>
              </a:ext>
            </a:extLst>
          </p:cNvPr>
          <p:cNvSpPr txBox="1"/>
          <p:nvPr/>
        </p:nvSpPr>
        <p:spPr>
          <a:xfrm>
            <a:off x="6605050" y="5453855"/>
            <a:ext cx="5738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analyze spatial structure from wavelength to separate physical effects</a:t>
            </a:r>
          </a:p>
        </p:txBody>
      </p:sp>
    </p:spTree>
    <p:extLst>
      <p:ext uri="{BB962C8B-B14F-4D97-AF65-F5344CB8AC3E}">
        <p14:creationId xmlns:p14="http://schemas.microsoft.com/office/powerpoint/2010/main" val="1361291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6D3E-3525-4C3C-83EE-F97A2630B694}"/>
              </a:ext>
            </a:extLst>
          </p:cNvPr>
          <p:cNvSpPr txBox="1">
            <a:spLocks/>
          </p:cNvSpPr>
          <p:nvPr/>
        </p:nvSpPr>
        <p:spPr>
          <a:xfrm>
            <a:off x="335280" y="191113"/>
            <a:ext cx="11856720" cy="10010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Propagation geometries: separated screen and mixed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B1F905-A66D-44D2-85EE-4F2EF4F30BEF}"/>
                  </a:ext>
                </a:extLst>
              </p:cNvPr>
              <p:cNvSpPr txBox="1"/>
              <p:nvPr/>
            </p:nvSpPr>
            <p:spPr>
              <a:xfrm>
                <a:off x="7172666" y="3424135"/>
                <a:ext cx="4952830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sz="28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2800" b="0" i="1">
                          <a:latin typeface="Cambria Math" panose="02040503050406030204" pitchFamily="18" charset="0"/>
                        </a:rPr>
                        <m:t>)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l-G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𝛱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B1F905-A66D-44D2-85EE-4F2EF4F30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666" y="3424135"/>
                <a:ext cx="4952830" cy="1130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BEC696-8765-4D1E-92AE-33F88EF7D12B}"/>
              </a:ext>
            </a:extLst>
          </p:cNvPr>
          <p:cNvSpPr txBox="1"/>
          <p:nvPr/>
        </p:nvSpPr>
        <p:spPr>
          <a:xfrm>
            <a:off x="5449665" y="2653211"/>
            <a:ext cx="727362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solidFill>
                  <a:srgbClr val="11111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Mixed volume </a:t>
            </a:r>
          </a:p>
          <a:p>
            <a:pPr algn="ctr"/>
            <a:r>
              <a:rPr lang="en-US" sz="2600" dirty="0">
                <a:solidFill>
                  <a:srgbClr val="11111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(emission and rotation in the same region)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79DCB-BDC6-4093-849C-7A15FB475062}"/>
              </a:ext>
            </a:extLst>
          </p:cNvPr>
          <p:cNvSpPr txBox="1"/>
          <p:nvPr/>
        </p:nvSpPr>
        <p:spPr>
          <a:xfrm>
            <a:off x="-193657" y="2573318"/>
            <a:ext cx="6187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1111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Separated screen </a:t>
            </a:r>
          </a:p>
          <a:p>
            <a:pPr algn="ctr"/>
            <a:r>
              <a:rPr lang="en-US" sz="2400" dirty="0">
                <a:solidFill>
                  <a:srgbClr val="11111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(external RM screen in front of emitter)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FABD65-3D3D-45BA-A322-58CC13F77254}"/>
                  </a:ext>
                </a:extLst>
              </p:cNvPr>
              <p:cNvSpPr txBox="1"/>
              <p:nvPr/>
            </p:nvSpPr>
            <p:spPr>
              <a:xfrm>
                <a:off x="153065" y="3483044"/>
                <a:ext cx="3758401" cy="394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l-GR" sz="24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l-GR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𝑒𝑚𝑖𝑡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FABD65-3D3D-45BA-A322-58CC13F77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65" y="3483044"/>
                <a:ext cx="3758401" cy="39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BCB120-A0F5-4828-8439-1FCDCE522DA6}"/>
                  </a:ext>
                </a:extLst>
              </p:cNvPr>
              <p:cNvSpPr txBox="1"/>
              <p:nvPr/>
            </p:nvSpPr>
            <p:spPr>
              <a:xfrm>
                <a:off x="1433205" y="3723882"/>
                <a:ext cx="6094324" cy="899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emit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l-G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l-GR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𝛱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lang="en-US"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BCB120-A0F5-4828-8439-1FCDCE522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205" y="3723882"/>
                <a:ext cx="6094324" cy="899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69F705-5C8E-49FF-BC06-7E81C8511755}"/>
                  </a:ext>
                </a:extLst>
              </p:cNvPr>
              <p:cNvSpPr txBox="1"/>
              <p:nvPr/>
            </p:nvSpPr>
            <p:spPr>
              <a:xfrm>
                <a:off x="2507854" y="812761"/>
                <a:ext cx="61874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With emissivity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69F705-5C8E-49FF-BC06-7E81C8511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854" y="812761"/>
                <a:ext cx="6187440" cy="461665"/>
              </a:xfrm>
              <a:prstGeom prst="rect">
                <a:avLst/>
              </a:prstGeom>
              <a:blipFill>
                <a:blip r:embed="rId6"/>
                <a:stretch>
                  <a:fillRect l="-147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403A4D-3ECF-4B26-BD6D-4600A2C779BE}"/>
                  </a:ext>
                </a:extLst>
              </p:cNvPr>
              <p:cNvSpPr txBox="1"/>
              <p:nvPr/>
            </p:nvSpPr>
            <p:spPr>
              <a:xfrm>
                <a:off x="3893986" y="1192249"/>
                <a:ext cx="5017784" cy="669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𝛱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32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32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l-G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l-GR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l-G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d>
                            <m:dPr>
                              <m:ctrlPr>
                                <a:rPr lang="el-G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403A4D-3ECF-4B26-BD6D-4600A2C77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986" y="1192249"/>
                <a:ext cx="5017784" cy="669479"/>
              </a:xfrm>
              <a:prstGeom prst="rect">
                <a:avLst/>
              </a:prstGeom>
              <a:blipFill>
                <a:blip r:embed="rId7"/>
                <a:stretch>
                  <a:fillRect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CF6C715-0000-43EE-AF62-88A79476C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9367" y="4411360"/>
            <a:ext cx="5236084" cy="2118647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5140A63-90FC-4CED-85F5-BE03A91B90BD}"/>
              </a:ext>
            </a:extLst>
          </p:cNvPr>
          <p:cNvCxnSpPr>
            <a:cxnSpLocks/>
          </p:cNvCxnSpPr>
          <p:nvPr/>
        </p:nvCxnSpPr>
        <p:spPr>
          <a:xfrm flipV="1">
            <a:off x="3479939" y="1976390"/>
            <a:ext cx="1535448" cy="689452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30B0C7F-461A-424A-BD03-9608E8FB76F3}"/>
              </a:ext>
            </a:extLst>
          </p:cNvPr>
          <p:cNvCxnSpPr>
            <a:cxnSpLocks/>
          </p:cNvCxnSpPr>
          <p:nvPr/>
        </p:nvCxnSpPr>
        <p:spPr>
          <a:xfrm flipH="1" flipV="1">
            <a:off x="6969983" y="2013972"/>
            <a:ext cx="1435873" cy="571831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BC52FF7-213A-496B-98AE-CEFEE1B7F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931" y="4434773"/>
            <a:ext cx="4336115" cy="24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6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5A0AA-12DD-42FF-AC67-EB712C761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18">
            <a:off x="4271874" y="979455"/>
            <a:ext cx="6321626" cy="4691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A0663-2FDA-45B3-A9DE-24FD0F5A5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049">
            <a:off x="1320991" y="4324572"/>
            <a:ext cx="3355837" cy="1880948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8BDDA-F1AB-4504-8EF4-E776BDF49ACA}"/>
              </a:ext>
            </a:extLst>
          </p:cNvPr>
          <p:cNvSpPr txBox="1"/>
          <p:nvPr/>
        </p:nvSpPr>
        <p:spPr>
          <a:xfrm>
            <a:off x="347497" y="6145253"/>
            <a:ext cx="2971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Synchrotron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3C805-FF79-40C4-AA45-EE347F4C985E}"/>
              </a:ext>
            </a:extLst>
          </p:cNvPr>
          <p:cNvSpPr txBox="1"/>
          <p:nvPr/>
        </p:nvSpPr>
        <p:spPr>
          <a:xfrm>
            <a:off x="6529635" y="5550924"/>
            <a:ext cx="33306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Faraday emitting screen</a:t>
            </a:r>
          </a:p>
          <a:p>
            <a:pPr algn="ctr"/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(nearby galactic disk)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62E850-3023-4439-B457-6A7479BB8C83}"/>
              </a:ext>
            </a:extLst>
          </p:cNvPr>
          <p:cNvCxnSpPr>
            <a:cxnSpLocks/>
          </p:cNvCxnSpPr>
          <p:nvPr/>
        </p:nvCxnSpPr>
        <p:spPr>
          <a:xfrm flipH="1">
            <a:off x="3536489" y="994356"/>
            <a:ext cx="5986293" cy="2821861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5695F5-69E0-4C09-A02F-9921B198062C}"/>
              </a:ext>
            </a:extLst>
          </p:cNvPr>
          <p:cNvCxnSpPr>
            <a:cxnSpLocks/>
          </p:cNvCxnSpPr>
          <p:nvPr/>
        </p:nvCxnSpPr>
        <p:spPr>
          <a:xfrm flipH="1" flipV="1">
            <a:off x="3373327" y="3579920"/>
            <a:ext cx="860991" cy="1505641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DBD647-1521-4D53-9DF6-9D881E38F46E}"/>
              </a:ext>
            </a:extLst>
          </p:cNvPr>
          <p:cNvCxnSpPr>
            <a:cxnSpLocks/>
          </p:cNvCxnSpPr>
          <p:nvPr/>
        </p:nvCxnSpPr>
        <p:spPr>
          <a:xfrm flipH="1" flipV="1">
            <a:off x="709445" y="3705208"/>
            <a:ext cx="1058645" cy="1845716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53D122-5489-4E15-B61D-BB4B5392A4D7}"/>
              </a:ext>
            </a:extLst>
          </p:cNvPr>
          <p:cNvCxnSpPr>
            <a:cxnSpLocks/>
          </p:cNvCxnSpPr>
          <p:nvPr/>
        </p:nvCxnSpPr>
        <p:spPr>
          <a:xfrm flipH="1" flipV="1">
            <a:off x="9150221" y="95697"/>
            <a:ext cx="860991" cy="1505641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66B9853-26CB-4473-9F77-5E54A8C7CA13}"/>
              </a:ext>
            </a:extLst>
          </p:cNvPr>
          <p:cNvCxnSpPr>
            <a:cxnSpLocks/>
          </p:cNvCxnSpPr>
          <p:nvPr/>
        </p:nvCxnSpPr>
        <p:spPr>
          <a:xfrm flipH="1">
            <a:off x="1036286" y="380933"/>
            <a:ext cx="8159655" cy="3860255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EE7F22-BB8B-469E-8FC4-ADC1FDD39141}"/>
                  </a:ext>
                </a:extLst>
              </p:cNvPr>
              <p:cNvSpPr txBox="1"/>
              <p:nvPr/>
            </p:nvSpPr>
            <p:spPr>
              <a:xfrm>
                <a:off x="5974080" y="1948309"/>
                <a:ext cx="5348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7EE7F22-BB8B-469E-8FC4-ADC1FDD39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080" y="1948309"/>
                <a:ext cx="53482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62E1A0-7C42-424B-8527-554C21CD0521}"/>
                  </a:ext>
                </a:extLst>
              </p:cNvPr>
              <p:cNvSpPr txBox="1"/>
              <p:nvPr/>
            </p:nvSpPr>
            <p:spPr>
              <a:xfrm>
                <a:off x="4680345" y="1767689"/>
                <a:ext cx="552459" cy="539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62E1A0-7C42-424B-8527-554C21CD0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45" y="1767689"/>
                <a:ext cx="552459" cy="539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72488F-424C-4A16-A41F-89569FAD4AC3}"/>
              </a:ext>
            </a:extLst>
          </p:cNvPr>
          <p:cNvCxnSpPr>
            <a:cxnSpLocks/>
          </p:cNvCxnSpPr>
          <p:nvPr/>
        </p:nvCxnSpPr>
        <p:spPr>
          <a:xfrm flipH="1" flipV="1">
            <a:off x="10545692" y="2949835"/>
            <a:ext cx="993480" cy="635214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6C4E880-7823-4E0E-8695-E1C32DE92605}"/>
              </a:ext>
            </a:extLst>
          </p:cNvPr>
          <p:cNvCxnSpPr>
            <a:cxnSpLocks/>
          </p:cNvCxnSpPr>
          <p:nvPr/>
        </p:nvCxnSpPr>
        <p:spPr>
          <a:xfrm flipH="1">
            <a:off x="9707890" y="3383430"/>
            <a:ext cx="1483763" cy="694502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1BECB8-4633-47EE-A718-D23AD5BAC67D}"/>
              </a:ext>
            </a:extLst>
          </p:cNvPr>
          <p:cNvCxnSpPr>
            <a:cxnSpLocks/>
          </p:cNvCxnSpPr>
          <p:nvPr/>
        </p:nvCxnSpPr>
        <p:spPr>
          <a:xfrm flipH="1" flipV="1">
            <a:off x="6620996" y="4597238"/>
            <a:ext cx="1210926" cy="774245"/>
          </a:xfrm>
          <a:prstGeom prst="line">
            <a:avLst/>
          </a:prstGeom>
          <a:ln w="190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B664AD0-BCFE-4C19-B424-9C863628CFA9}"/>
              </a:ext>
            </a:extLst>
          </p:cNvPr>
          <p:cNvCxnSpPr>
            <a:cxnSpLocks/>
          </p:cNvCxnSpPr>
          <p:nvPr/>
        </p:nvCxnSpPr>
        <p:spPr>
          <a:xfrm flipV="1">
            <a:off x="7450056" y="4417797"/>
            <a:ext cx="1535448" cy="689452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932C0D-F240-435E-9DC0-7D7B6AAB31A5}"/>
                  </a:ext>
                </a:extLst>
              </p:cNvPr>
              <p:cNvSpPr txBox="1"/>
              <p:nvPr/>
            </p:nvSpPr>
            <p:spPr>
              <a:xfrm>
                <a:off x="9200680" y="3991663"/>
                <a:ext cx="3670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932C0D-F240-435E-9DC0-7D7B6AAB3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680" y="3991663"/>
                <a:ext cx="367087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56010B04-5DCD-4C56-9CA7-58FE279AC584}"/>
              </a:ext>
            </a:extLst>
          </p:cNvPr>
          <p:cNvSpPr/>
          <p:nvPr/>
        </p:nvSpPr>
        <p:spPr>
          <a:xfrm rot="19532960">
            <a:off x="4501861" y="3851823"/>
            <a:ext cx="959322" cy="1667810"/>
          </a:xfrm>
          <a:custGeom>
            <a:avLst/>
            <a:gdLst>
              <a:gd name="connsiteX0" fmla="*/ 0 w 812772"/>
              <a:gd name="connsiteY0" fmla="*/ 0 h 590614"/>
              <a:gd name="connsiteX1" fmla="*/ 812772 w 812772"/>
              <a:gd name="connsiteY1" fmla="*/ 0 h 590614"/>
              <a:gd name="connsiteX2" fmla="*/ 812772 w 812772"/>
              <a:gd name="connsiteY2" fmla="*/ 590614 h 590614"/>
              <a:gd name="connsiteX3" fmla="*/ 0 w 812772"/>
              <a:gd name="connsiteY3" fmla="*/ 590614 h 590614"/>
              <a:gd name="connsiteX4" fmla="*/ 0 w 812772"/>
              <a:gd name="connsiteY4" fmla="*/ 0 h 590614"/>
              <a:gd name="connsiteX0" fmla="*/ 0 w 942880"/>
              <a:gd name="connsiteY0" fmla="*/ 0 h 740370"/>
              <a:gd name="connsiteX1" fmla="*/ 942880 w 942880"/>
              <a:gd name="connsiteY1" fmla="*/ 149756 h 740370"/>
              <a:gd name="connsiteX2" fmla="*/ 942880 w 942880"/>
              <a:gd name="connsiteY2" fmla="*/ 740370 h 740370"/>
              <a:gd name="connsiteX3" fmla="*/ 130108 w 942880"/>
              <a:gd name="connsiteY3" fmla="*/ 740370 h 740370"/>
              <a:gd name="connsiteX4" fmla="*/ 0 w 942880"/>
              <a:gd name="connsiteY4" fmla="*/ 0 h 740370"/>
              <a:gd name="connsiteX0" fmla="*/ 0 w 942880"/>
              <a:gd name="connsiteY0" fmla="*/ 0 h 928668"/>
              <a:gd name="connsiteX1" fmla="*/ 942880 w 942880"/>
              <a:gd name="connsiteY1" fmla="*/ 149756 h 928668"/>
              <a:gd name="connsiteX2" fmla="*/ 942880 w 942880"/>
              <a:gd name="connsiteY2" fmla="*/ 740370 h 928668"/>
              <a:gd name="connsiteX3" fmla="*/ 383654 w 942880"/>
              <a:gd name="connsiteY3" fmla="*/ 928668 h 928668"/>
              <a:gd name="connsiteX4" fmla="*/ 0 w 942880"/>
              <a:gd name="connsiteY4" fmla="*/ 0 h 928668"/>
              <a:gd name="connsiteX0" fmla="*/ 0 w 1343880"/>
              <a:gd name="connsiteY0" fmla="*/ 0 h 1034920"/>
              <a:gd name="connsiteX1" fmla="*/ 942880 w 1343880"/>
              <a:gd name="connsiteY1" fmla="*/ 149756 h 1034920"/>
              <a:gd name="connsiteX2" fmla="*/ 1343880 w 1343880"/>
              <a:gd name="connsiteY2" fmla="*/ 1034920 h 1034920"/>
              <a:gd name="connsiteX3" fmla="*/ 383654 w 1343880"/>
              <a:gd name="connsiteY3" fmla="*/ 928668 h 1034920"/>
              <a:gd name="connsiteX4" fmla="*/ 0 w 1343880"/>
              <a:gd name="connsiteY4" fmla="*/ 0 h 1034920"/>
              <a:gd name="connsiteX0" fmla="*/ 0 w 1343880"/>
              <a:gd name="connsiteY0" fmla="*/ 0 h 1034920"/>
              <a:gd name="connsiteX1" fmla="*/ 960878 w 1343880"/>
              <a:gd name="connsiteY1" fmla="*/ 140323 h 1034920"/>
              <a:gd name="connsiteX2" fmla="*/ 1343880 w 1343880"/>
              <a:gd name="connsiteY2" fmla="*/ 1034920 h 1034920"/>
              <a:gd name="connsiteX3" fmla="*/ 383654 w 1343880"/>
              <a:gd name="connsiteY3" fmla="*/ 928668 h 1034920"/>
              <a:gd name="connsiteX4" fmla="*/ 0 w 1343880"/>
              <a:gd name="connsiteY4" fmla="*/ 0 h 1034920"/>
              <a:gd name="connsiteX0" fmla="*/ 0 w 1346208"/>
              <a:gd name="connsiteY0" fmla="*/ 0 h 1022946"/>
              <a:gd name="connsiteX1" fmla="*/ 963206 w 1346208"/>
              <a:gd name="connsiteY1" fmla="*/ 128349 h 1022946"/>
              <a:gd name="connsiteX2" fmla="*/ 1346208 w 1346208"/>
              <a:gd name="connsiteY2" fmla="*/ 1022946 h 1022946"/>
              <a:gd name="connsiteX3" fmla="*/ 385982 w 1346208"/>
              <a:gd name="connsiteY3" fmla="*/ 916694 h 1022946"/>
              <a:gd name="connsiteX4" fmla="*/ 0 w 1346208"/>
              <a:gd name="connsiteY4" fmla="*/ 0 h 1022946"/>
              <a:gd name="connsiteX0" fmla="*/ 0 w 1346208"/>
              <a:gd name="connsiteY0" fmla="*/ 324641 h 1347587"/>
              <a:gd name="connsiteX1" fmla="*/ 805768 w 1346208"/>
              <a:gd name="connsiteY1" fmla="*/ 0 h 1347587"/>
              <a:gd name="connsiteX2" fmla="*/ 1346208 w 1346208"/>
              <a:gd name="connsiteY2" fmla="*/ 1347587 h 1347587"/>
              <a:gd name="connsiteX3" fmla="*/ 385982 w 1346208"/>
              <a:gd name="connsiteY3" fmla="*/ 1241335 h 1347587"/>
              <a:gd name="connsiteX4" fmla="*/ 0 w 1346208"/>
              <a:gd name="connsiteY4" fmla="*/ 324641 h 1347587"/>
              <a:gd name="connsiteX0" fmla="*/ 0 w 1161591"/>
              <a:gd name="connsiteY0" fmla="*/ 324641 h 1241335"/>
              <a:gd name="connsiteX1" fmla="*/ 805768 w 1161591"/>
              <a:gd name="connsiteY1" fmla="*/ 0 h 1241335"/>
              <a:gd name="connsiteX2" fmla="*/ 1161591 w 1161591"/>
              <a:gd name="connsiteY2" fmla="*/ 925235 h 1241335"/>
              <a:gd name="connsiteX3" fmla="*/ 385982 w 1161591"/>
              <a:gd name="connsiteY3" fmla="*/ 1241335 h 1241335"/>
              <a:gd name="connsiteX4" fmla="*/ 0 w 1161591"/>
              <a:gd name="connsiteY4" fmla="*/ 324641 h 1241335"/>
              <a:gd name="connsiteX0" fmla="*/ 0 w 1161591"/>
              <a:gd name="connsiteY0" fmla="*/ 324641 h 1662421"/>
              <a:gd name="connsiteX1" fmla="*/ 805768 w 1161591"/>
              <a:gd name="connsiteY1" fmla="*/ 0 h 1662421"/>
              <a:gd name="connsiteX2" fmla="*/ 1161591 w 1161591"/>
              <a:gd name="connsiteY2" fmla="*/ 925235 h 1662421"/>
              <a:gd name="connsiteX3" fmla="*/ 528343 w 1161591"/>
              <a:gd name="connsiteY3" fmla="*/ 1662421 h 1662421"/>
              <a:gd name="connsiteX4" fmla="*/ 0 w 1161591"/>
              <a:gd name="connsiteY4" fmla="*/ 324641 h 1662421"/>
              <a:gd name="connsiteX0" fmla="*/ 0 w 1150461"/>
              <a:gd name="connsiteY0" fmla="*/ 324641 h 1662421"/>
              <a:gd name="connsiteX1" fmla="*/ 805768 w 1150461"/>
              <a:gd name="connsiteY1" fmla="*/ 0 h 1662421"/>
              <a:gd name="connsiteX2" fmla="*/ 1150461 w 1150461"/>
              <a:gd name="connsiteY2" fmla="*/ 914519 h 1662421"/>
              <a:gd name="connsiteX3" fmla="*/ 528343 w 1150461"/>
              <a:gd name="connsiteY3" fmla="*/ 1662421 h 1662421"/>
              <a:gd name="connsiteX4" fmla="*/ 0 w 1150461"/>
              <a:gd name="connsiteY4" fmla="*/ 324641 h 1662421"/>
              <a:gd name="connsiteX0" fmla="*/ 0 w 941246"/>
              <a:gd name="connsiteY0" fmla="*/ 751546 h 1662421"/>
              <a:gd name="connsiteX1" fmla="*/ 596553 w 941246"/>
              <a:gd name="connsiteY1" fmla="*/ 0 h 1662421"/>
              <a:gd name="connsiteX2" fmla="*/ 941246 w 941246"/>
              <a:gd name="connsiteY2" fmla="*/ 914519 h 1662421"/>
              <a:gd name="connsiteX3" fmla="*/ 319128 w 941246"/>
              <a:gd name="connsiteY3" fmla="*/ 1662421 h 1662421"/>
              <a:gd name="connsiteX4" fmla="*/ 0 w 941246"/>
              <a:gd name="connsiteY4" fmla="*/ 751546 h 1662421"/>
              <a:gd name="connsiteX0" fmla="*/ 0 w 947651"/>
              <a:gd name="connsiteY0" fmla="*/ 756393 h 1662421"/>
              <a:gd name="connsiteX1" fmla="*/ 602958 w 947651"/>
              <a:gd name="connsiteY1" fmla="*/ 0 h 1662421"/>
              <a:gd name="connsiteX2" fmla="*/ 947651 w 947651"/>
              <a:gd name="connsiteY2" fmla="*/ 914519 h 1662421"/>
              <a:gd name="connsiteX3" fmla="*/ 325533 w 947651"/>
              <a:gd name="connsiteY3" fmla="*/ 1662421 h 1662421"/>
              <a:gd name="connsiteX4" fmla="*/ 0 w 947651"/>
              <a:gd name="connsiteY4" fmla="*/ 756393 h 1662421"/>
              <a:gd name="connsiteX0" fmla="*/ 0 w 959322"/>
              <a:gd name="connsiteY0" fmla="*/ 759937 h 1662421"/>
              <a:gd name="connsiteX1" fmla="*/ 614629 w 959322"/>
              <a:gd name="connsiteY1" fmla="*/ 0 h 1662421"/>
              <a:gd name="connsiteX2" fmla="*/ 959322 w 959322"/>
              <a:gd name="connsiteY2" fmla="*/ 914519 h 1662421"/>
              <a:gd name="connsiteX3" fmla="*/ 337204 w 959322"/>
              <a:gd name="connsiteY3" fmla="*/ 1662421 h 1662421"/>
              <a:gd name="connsiteX4" fmla="*/ 0 w 959322"/>
              <a:gd name="connsiteY4" fmla="*/ 759937 h 1662421"/>
              <a:gd name="connsiteX0" fmla="*/ 0 w 959322"/>
              <a:gd name="connsiteY0" fmla="*/ 759937 h 1667810"/>
              <a:gd name="connsiteX1" fmla="*/ 614629 w 959322"/>
              <a:gd name="connsiteY1" fmla="*/ 0 h 1667810"/>
              <a:gd name="connsiteX2" fmla="*/ 959322 w 959322"/>
              <a:gd name="connsiteY2" fmla="*/ 914519 h 1667810"/>
              <a:gd name="connsiteX3" fmla="*/ 345058 w 959322"/>
              <a:gd name="connsiteY3" fmla="*/ 1667810 h 1667810"/>
              <a:gd name="connsiteX4" fmla="*/ 0 w 959322"/>
              <a:gd name="connsiteY4" fmla="*/ 759937 h 1667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322" h="1667810">
                <a:moveTo>
                  <a:pt x="0" y="759937"/>
                </a:moveTo>
                <a:lnTo>
                  <a:pt x="614629" y="0"/>
                </a:lnTo>
                <a:lnTo>
                  <a:pt x="959322" y="914519"/>
                </a:lnTo>
                <a:lnTo>
                  <a:pt x="345058" y="1667810"/>
                </a:lnTo>
                <a:lnTo>
                  <a:pt x="0" y="759937"/>
                </a:lnTo>
                <a:close/>
              </a:path>
            </a:pathLst>
          </a:cu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FFC5B13-3E79-47B7-9B8C-3CCB2BBC2F1D}"/>
              </a:ext>
            </a:extLst>
          </p:cNvPr>
          <p:cNvCxnSpPr>
            <a:cxnSpLocks/>
          </p:cNvCxnSpPr>
          <p:nvPr/>
        </p:nvCxnSpPr>
        <p:spPr>
          <a:xfrm flipV="1">
            <a:off x="3024407" y="5544933"/>
            <a:ext cx="1419575" cy="637422"/>
          </a:xfrm>
          <a:prstGeom prst="line">
            <a:avLst/>
          </a:prstGeom>
          <a:ln w="127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12BE566-2C26-4C88-AAA2-A23E0F8F7427}"/>
                  </a:ext>
                </a:extLst>
              </p:cNvPr>
              <p:cNvSpPr txBox="1"/>
              <p:nvPr/>
            </p:nvSpPr>
            <p:spPr>
              <a:xfrm>
                <a:off x="3435459" y="5893885"/>
                <a:ext cx="3462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12BE566-2C26-4C88-AAA2-A23E0F8F7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459" y="5893885"/>
                <a:ext cx="346249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>
            <a:extLst>
              <a:ext uri="{FF2B5EF4-FFF2-40B4-BE49-F238E27FC236}">
                <a16:creationId xmlns:a16="http://schemas.microsoft.com/office/drawing/2014/main" id="{98D161CD-759E-4396-AA68-5BA83591B6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616" y="1547632"/>
            <a:ext cx="716498" cy="435906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71C5A9F-8AB5-49B5-96AD-420404349271}"/>
              </a:ext>
            </a:extLst>
          </p:cNvPr>
          <p:cNvCxnSpPr>
            <a:cxnSpLocks/>
          </p:cNvCxnSpPr>
          <p:nvPr/>
        </p:nvCxnSpPr>
        <p:spPr>
          <a:xfrm flipH="1">
            <a:off x="10157651" y="1936827"/>
            <a:ext cx="633102" cy="29935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stealth" w="med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92783B1-D25C-45E0-AC93-107B0AFD7109}"/>
              </a:ext>
            </a:extLst>
          </p:cNvPr>
          <p:cNvCxnSpPr>
            <a:cxnSpLocks/>
          </p:cNvCxnSpPr>
          <p:nvPr/>
        </p:nvCxnSpPr>
        <p:spPr>
          <a:xfrm flipH="1">
            <a:off x="725015" y="510315"/>
            <a:ext cx="622541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2E2A829-76E3-49C6-8B99-AF3423A07D98}"/>
              </a:ext>
            </a:extLst>
          </p:cNvPr>
          <p:cNvSpPr txBox="1"/>
          <p:nvPr/>
        </p:nvSpPr>
        <p:spPr>
          <a:xfrm>
            <a:off x="1604797" y="283763"/>
            <a:ext cx="3429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LOS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2D68FEE-9537-4985-8BC5-A80B9D0771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4" y="795552"/>
            <a:ext cx="809265" cy="49234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1C017E5-C02D-4875-B144-2D3423358715}"/>
              </a:ext>
            </a:extLst>
          </p:cNvPr>
          <p:cNvSpPr txBox="1"/>
          <p:nvPr/>
        </p:nvSpPr>
        <p:spPr>
          <a:xfrm>
            <a:off x="1599341" y="864144"/>
            <a:ext cx="3429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observer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60F5A85-A7E3-419E-BE26-0F5F7B614A2E}"/>
              </a:ext>
            </a:extLst>
          </p:cNvPr>
          <p:cNvSpPr txBox="1"/>
          <p:nvPr/>
        </p:nvSpPr>
        <p:spPr>
          <a:xfrm>
            <a:off x="3496090" y="81140"/>
            <a:ext cx="3429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Separated Screen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517B306-7D11-4E32-96B2-EAE5CD14F586}"/>
              </a:ext>
            </a:extLst>
          </p:cNvPr>
          <p:cNvCxnSpPr/>
          <p:nvPr/>
        </p:nvCxnSpPr>
        <p:spPr>
          <a:xfrm flipH="1">
            <a:off x="4925701" y="4237884"/>
            <a:ext cx="102640" cy="913236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9EDB6664-5115-4372-9E94-4018EF0FD89A}"/>
              </a:ext>
            </a:extLst>
          </p:cNvPr>
          <p:cNvSpPr/>
          <p:nvPr/>
        </p:nvSpPr>
        <p:spPr>
          <a:xfrm rot="16200000">
            <a:off x="841139" y="5209462"/>
            <a:ext cx="1174095" cy="1801748"/>
          </a:xfrm>
          <a:prstGeom prst="arc">
            <a:avLst/>
          </a:prstGeom>
          <a:ln w="254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E833E77-E8C5-4D4C-9810-0A8E89134681}"/>
              </a:ext>
            </a:extLst>
          </p:cNvPr>
          <p:cNvSpPr/>
          <p:nvPr/>
        </p:nvSpPr>
        <p:spPr>
          <a:xfrm rot="13467583">
            <a:off x="6330639" y="4553918"/>
            <a:ext cx="1174095" cy="1240948"/>
          </a:xfrm>
          <a:prstGeom prst="arc">
            <a:avLst/>
          </a:prstGeom>
          <a:ln w="254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1E6DA3-9A97-4507-A012-6ADFCD34989C}"/>
              </a:ext>
            </a:extLst>
          </p:cNvPr>
          <p:cNvSpPr/>
          <p:nvPr/>
        </p:nvSpPr>
        <p:spPr>
          <a:xfrm rot="20087195">
            <a:off x="6493755" y="2218510"/>
            <a:ext cx="1280458" cy="497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87433A-5023-4668-ABE7-92CD8B534734}"/>
              </a:ext>
            </a:extLst>
          </p:cNvPr>
          <p:cNvCxnSpPr>
            <a:cxnSpLocks/>
          </p:cNvCxnSpPr>
          <p:nvPr/>
        </p:nvCxnSpPr>
        <p:spPr>
          <a:xfrm flipH="1">
            <a:off x="7111119" y="2266359"/>
            <a:ext cx="755743" cy="309612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FB90D-1DE1-48C2-97D3-EF949A94DA66}"/>
              </a:ext>
            </a:extLst>
          </p:cNvPr>
          <p:cNvCxnSpPr>
            <a:cxnSpLocks/>
          </p:cNvCxnSpPr>
          <p:nvPr/>
        </p:nvCxnSpPr>
        <p:spPr>
          <a:xfrm>
            <a:off x="6805236" y="1790035"/>
            <a:ext cx="317441" cy="794771"/>
          </a:xfrm>
          <a:prstGeom prst="line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6D98B-64EB-4AE2-9A64-3EEBF48B1CF0}"/>
              </a:ext>
            </a:extLst>
          </p:cNvPr>
          <p:cNvSpPr/>
          <p:nvPr/>
        </p:nvSpPr>
        <p:spPr>
          <a:xfrm rot="20298848">
            <a:off x="7088842" y="2415985"/>
            <a:ext cx="131692" cy="135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82EFEB-0B3F-4272-88B3-A6BD9CA0562F}"/>
                  </a:ext>
                </a:extLst>
              </p:cNvPr>
              <p:cNvSpPr txBox="1"/>
              <p:nvPr/>
            </p:nvSpPr>
            <p:spPr>
              <a:xfrm rot="20170074">
                <a:off x="7608591" y="1745400"/>
                <a:ext cx="57092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82EFEB-0B3F-4272-88B3-A6BD9CA05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70074">
                <a:off x="7608591" y="1745400"/>
                <a:ext cx="570926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E5D8682-0D8F-4DF0-BB1F-FAE0BA673576}"/>
                  </a:ext>
                </a:extLst>
              </p:cNvPr>
              <p:cNvSpPr txBox="1"/>
              <p:nvPr/>
            </p:nvSpPr>
            <p:spPr>
              <a:xfrm rot="20136257">
                <a:off x="6803840" y="1478699"/>
                <a:ext cx="583044" cy="531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E5D8682-0D8F-4DF0-BB1F-FAE0BA673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36257">
                <a:off x="6803840" y="1478699"/>
                <a:ext cx="583044" cy="531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71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9">
            <a:extLst>
              <a:ext uri="{FF2B5EF4-FFF2-40B4-BE49-F238E27FC236}">
                <a16:creationId xmlns:a16="http://schemas.microsoft.com/office/drawing/2014/main" id="{0C159D9E-5B9F-4A5D-ACA3-D15885B4E150}"/>
              </a:ext>
            </a:extLst>
          </p:cNvPr>
          <p:cNvSpPr/>
          <p:nvPr/>
        </p:nvSpPr>
        <p:spPr>
          <a:xfrm rot="19532960">
            <a:off x="4647583" y="3897658"/>
            <a:ext cx="1856286" cy="1453642"/>
          </a:xfrm>
          <a:custGeom>
            <a:avLst/>
            <a:gdLst>
              <a:gd name="connsiteX0" fmla="*/ 0 w 1424604"/>
              <a:gd name="connsiteY0" fmla="*/ 0 h 2476716"/>
              <a:gd name="connsiteX1" fmla="*/ 1424604 w 1424604"/>
              <a:gd name="connsiteY1" fmla="*/ 0 h 2476716"/>
              <a:gd name="connsiteX2" fmla="*/ 1424604 w 1424604"/>
              <a:gd name="connsiteY2" fmla="*/ 2476716 h 2476716"/>
              <a:gd name="connsiteX3" fmla="*/ 0 w 1424604"/>
              <a:gd name="connsiteY3" fmla="*/ 2476716 h 2476716"/>
              <a:gd name="connsiteX4" fmla="*/ 0 w 1424604"/>
              <a:gd name="connsiteY4" fmla="*/ 0 h 2476716"/>
              <a:gd name="connsiteX0" fmla="*/ 945607 w 2370211"/>
              <a:gd name="connsiteY0" fmla="*/ 0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45607 w 2370211"/>
              <a:gd name="connsiteY4" fmla="*/ 0 h 2476716"/>
              <a:gd name="connsiteX0" fmla="*/ 973372 w 2370211"/>
              <a:gd name="connsiteY0" fmla="*/ 31368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73372 w 2370211"/>
              <a:gd name="connsiteY4" fmla="*/ 31368 h 2476716"/>
              <a:gd name="connsiteX0" fmla="*/ 973372 w 2370211"/>
              <a:gd name="connsiteY0" fmla="*/ 28825 h 2474173"/>
              <a:gd name="connsiteX1" fmla="*/ 1924913 w 2370211"/>
              <a:gd name="connsiteY1" fmla="*/ 0 h 2474173"/>
              <a:gd name="connsiteX2" fmla="*/ 2370211 w 2370211"/>
              <a:gd name="connsiteY2" fmla="*/ 2474173 h 2474173"/>
              <a:gd name="connsiteX3" fmla="*/ 0 w 2370211"/>
              <a:gd name="connsiteY3" fmla="*/ 1634500 h 2474173"/>
              <a:gd name="connsiteX4" fmla="*/ 973372 w 2370211"/>
              <a:gd name="connsiteY4" fmla="*/ 28825 h 2474173"/>
              <a:gd name="connsiteX0" fmla="*/ 973372 w 1924913"/>
              <a:gd name="connsiteY0" fmla="*/ 28825 h 1634500"/>
              <a:gd name="connsiteX1" fmla="*/ 1924913 w 1924913"/>
              <a:gd name="connsiteY1" fmla="*/ 0 h 1634500"/>
              <a:gd name="connsiteX2" fmla="*/ 1166100 w 1924913"/>
              <a:gd name="connsiteY2" fmla="*/ 1364755 h 1634500"/>
              <a:gd name="connsiteX3" fmla="*/ 0 w 1924913"/>
              <a:gd name="connsiteY3" fmla="*/ 1634500 h 1634500"/>
              <a:gd name="connsiteX4" fmla="*/ 973372 w 1924913"/>
              <a:gd name="connsiteY4" fmla="*/ 28825 h 1634500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1052222 w 1811035"/>
              <a:gd name="connsiteY2" fmla="*/ 1364755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988414 w 1811035"/>
              <a:gd name="connsiteY2" fmla="*/ 1394907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948194 w 1899735"/>
              <a:gd name="connsiteY0" fmla="*/ 28825 h 1436156"/>
              <a:gd name="connsiteX1" fmla="*/ 1899735 w 1899735"/>
              <a:gd name="connsiteY1" fmla="*/ 0 h 1436156"/>
              <a:gd name="connsiteX2" fmla="*/ 1077114 w 1899735"/>
              <a:gd name="connsiteY2" fmla="*/ 1394907 h 1436156"/>
              <a:gd name="connsiteX3" fmla="*/ 0 w 1899735"/>
              <a:gd name="connsiteY3" fmla="*/ 1436156 h 1436156"/>
              <a:gd name="connsiteX4" fmla="*/ 948194 w 1899735"/>
              <a:gd name="connsiteY4" fmla="*/ 28825 h 1436156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286" h="1453642">
                <a:moveTo>
                  <a:pt x="904745" y="28825"/>
                </a:moveTo>
                <a:lnTo>
                  <a:pt x="1856286" y="0"/>
                </a:lnTo>
                <a:lnTo>
                  <a:pt x="1033665" y="1394907"/>
                </a:lnTo>
                <a:lnTo>
                  <a:pt x="0" y="1453642"/>
                </a:lnTo>
                <a:lnTo>
                  <a:pt x="904745" y="2882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0" name="Rectangle 89">
            <a:extLst>
              <a:ext uri="{FF2B5EF4-FFF2-40B4-BE49-F238E27FC236}">
                <a16:creationId xmlns:a16="http://schemas.microsoft.com/office/drawing/2014/main" id="{4C6458FE-6BA9-4128-ACCD-04D12C2BB8CD}"/>
              </a:ext>
            </a:extLst>
          </p:cNvPr>
          <p:cNvSpPr/>
          <p:nvPr/>
        </p:nvSpPr>
        <p:spPr>
          <a:xfrm rot="19532960">
            <a:off x="2586039" y="3897657"/>
            <a:ext cx="1856286" cy="1453642"/>
          </a:xfrm>
          <a:custGeom>
            <a:avLst/>
            <a:gdLst>
              <a:gd name="connsiteX0" fmla="*/ 0 w 1424604"/>
              <a:gd name="connsiteY0" fmla="*/ 0 h 2476716"/>
              <a:gd name="connsiteX1" fmla="*/ 1424604 w 1424604"/>
              <a:gd name="connsiteY1" fmla="*/ 0 h 2476716"/>
              <a:gd name="connsiteX2" fmla="*/ 1424604 w 1424604"/>
              <a:gd name="connsiteY2" fmla="*/ 2476716 h 2476716"/>
              <a:gd name="connsiteX3" fmla="*/ 0 w 1424604"/>
              <a:gd name="connsiteY3" fmla="*/ 2476716 h 2476716"/>
              <a:gd name="connsiteX4" fmla="*/ 0 w 1424604"/>
              <a:gd name="connsiteY4" fmla="*/ 0 h 2476716"/>
              <a:gd name="connsiteX0" fmla="*/ 945607 w 2370211"/>
              <a:gd name="connsiteY0" fmla="*/ 0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45607 w 2370211"/>
              <a:gd name="connsiteY4" fmla="*/ 0 h 2476716"/>
              <a:gd name="connsiteX0" fmla="*/ 973372 w 2370211"/>
              <a:gd name="connsiteY0" fmla="*/ 31368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73372 w 2370211"/>
              <a:gd name="connsiteY4" fmla="*/ 31368 h 2476716"/>
              <a:gd name="connsiteX0" fmla="*/ 973372 w 2370211"/>
              <a:gd name="connsiteY0" fmla="*/ 28825 h 2474173"/>
              <a:gd name="connsiteX1" fmla="*/ 1924913 w 2370211"/>
              <a:gd name="connsiteY1" fmla="*/ 0 h 2474173"/>
              <a:gd name="connsiteX2" fmla="*/ 2370211 w 2370211"/>
              <a:gd name="connsiteY2" fmla="*/ 2474173 h 2474173"/>
              <a:gd name="connsiteX3" fmla="*/ 0 w 2370211"/>
              <a:gd name="connsiteY3" fmla="*/ 1634500 h 2474173"/>
              <a:gd name="connsiteX4" fmla="*/ 973372 w 2370211"/>
              <a:gd name="connsiteY4" fmla="*/ 28825 h 2474173"/>
              <a:gd name="connsiteX0" fmla="*/ 973372 w 1924913"/>
              <a:gd name="connsiteY0" fmla="*/ 28825 h 1634500"/>
              <a:gd name="connsiteX1" fmla="*/ 1924913 w 1924913"/>
              <a:gd name="connsiteY1" fmla="*/ 0 h 1634500"/>
              <a:gd name="connsiteX2" fmla="*/ 1166100 w 1924913"/>
              <a:gd name="connsiteY2" fmla="*/ 1364755 h 1634500"/>
              <a:gd name="connsiteX3" fmla="*/ 0 w 1924913"/>
              <a:gd name="connsiteY3" fmla="*/ 1634500 h 1634500"/>
              <a:gd name="connsiteX4" fmla="*/ 973372 w 1924913"/>
              <a:gd name="connsiteY4" fmla="*/ 28825 h 1634500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1052222 w 1811035"/>
              <a:gd name="connsiteY2" fmla="*/ 1364755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988414 w 1811035"/>
              <a:gd name="connsiteY2" fmla="*/ 1394907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948194 w 1899735"/>
              <a:gd name="connsiteY0" fmla="*/ 28825 h 1436156"/>
              <a:gd name="connsiteX1" fmla="*/ 1899735 w 1899735"/>
              <a:gd name="connsiteY1" fmla="*/ 0 h 1436156"/>
              <a:gd name="connsiteX2" fmla="*/ 1077114 w 1899735"/>
              <a:gd name="connsiteY2" fmla="*/ 1394907 h 1436156"/>
              <a:gd name="connsiteX3" fmla="*/ 0 w 1899735"/>
              <a:gd name="connsiteY3" fmla="*/ 1436156 h 1436156"/>
              <a:gd name="connsiteX4" fmla="*/ 948194 w 1899735"/>
              <a:gd name="connsiteY4" fmla="*/ 28825 h 1436156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286" h="1453642">
                <a:moveTo>
                  <a:pt x="904745" y="28825"/>
                </a:moveTo>
                <a:lnTo>
                  <a:pt x="1856286" y="0"/>
                </a:lnTo>
                <a:lnTo>
                  <a:pt x="1033665" y="1394907"/>
                </a:lnTo>
                <a:lnTo>
                  <a:pt x="0" y="1453642"/>
                </a:lnTo>
                <a:lnTo>
                  <a:pt x="904745" y="2882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1" name="Rectangle 89">
            <a:extLst>
              <a:ext uri="{FF2B5EF4-FFF2-40B4-BE49-F238E27FC236}">
                <a16:creationId xmlns:a16="http://schemas.microsoft.com/office/drawing/2014/main" id="{E11145BC-DBE0-4B36-A918-EBF1928255E1}"/>
              </a:ext>
            </a:extLst>
          </p:cNvPr>
          <p:cNvSpPr/>
          <p:nvPr/>
        </p:nvSpPr>
        <p:spPr>
          <a:xfrm rot="19532960">
            <a:off x="3627439" y="3897657"/>
            <a:ext cx="1856286" cy="1453642"/>
          </a:xfrm>
          <a:custGeom>
            <a:avLst/>
            <a:gdLst>
              <a:gd name="connsiteX0" fmla="*/ 0 w 1424604"/>
              <a:gd name="connsiteY0" fmla="*/ 0 h 2476716"/>
              <a:gd name="connsiteX1" fmla="*/ 1424604 w 1424604"/>
              <a:gd name="connsiteY1" fmla="*/ 0 h 2476716"/>
              <a:gd name="connsiteX2" fmla="*/ 1424604 w 1424604"/>
              <a:gd name="connsiteY2" fmla="*/ 2476716 h 2476716"/>
              <a:gd name="connsiteX3" fmla="*/ 0 w 1424604"/>
              <a:gd name="connsiteY3" fmla="*/ 2476716 h 2476716"/>
              <a:gd name="connsiteX4" fmla="*/ 0 w 1424604"/>
              <a:gd name="connsiteY4" fmla="*/ 0 h 2476716"/>
              <a:gd name="connsiteX0" fmla="*/ 945607 w 2370211"/>
              <a:gd name="connsiteY0" fmla="*/ 0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45607 w 2370211"/>
              <a:gd name="connsiteY4" fmla="*/ 0 h 2476716"/>
              <a:gd name="connsiteX0" fmla="*/ 973372 w 2370211"/>
              <a:gd name="connsiteY0" fmla="*/ 31368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73372 w 2370211"/>
              <a:gd name="connsiteY4" fmla="*/ 31368 h 2476716"/>
              <a:gd name="connsiteX0" fmla="*/ 973372 w 2370211"/>
              <a:gd name="connsiteY0" fmla="*/ 28825 h 2474173"/>
              <a:gd name="connsiteX1" fmla="*/ 1924913 w 2370211"/>
              <a:gd name="connsiteY1" fmla="*/ 0 h 2474173"/>
              <a:gd name="connsiteX2" fmla="*/ 2370211 w 2370211"/>
              <a:gd name="connsiteY2" fmla="*/ 2474173 h 2474173"/>
              <a:gd name="connsiteX3" fmla="*/ 0 w 2370211"/>
              <a:gd name="connsiteY3" fmla="*/ 1634500 h 2474173"/>
              <a:gd name="connsiteX4" fmla="*/ 973372 w 2370211"/>
              <a:gd name="connsiteY4" fmla="*/ 28825 h 2474173"/>
              <a:gd name="connsiteX0" fmla="*/ 973372 w 1924913"/>
              <a:gd name="connsiteY0" fmla="*/ 28825 h 1634500"/>
              <a:gd name="connsiteX1" fmla="*/ 1924913 w 1924913"/>
              <a:gd name="connsiteY1" fmla="*/ 0 h 1634500"/>
              <a:gd name="connsiteX2" fmla="*/ 1166100 w 1924913"/>
              <a:gd name="connsiteY2" fmla="*/ 1364755 h 1634500"/>
              <a:gd name="connsiteX3" fmla="*/ 0 w 1924913"/>
              <a:gd name="connsiteY3" fmla="*/ 1634500 h 1634500"/>
              <a:gd name="connsiteX4" fmla="*/ 973372 w 1924913"/>
              <a:gd name="connsiteY4" fmla="*/ 28825 h 1634500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1052222 w 1811035"/>
              <a:gd name="connsiteY2" fmla="*/ 1364755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988414 w 1811035"/>
              <a:gd name="connsiteY2" fmla="*/ 1394907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948194 w 1899735"/>
              <a:gd name="connsiteY0" fmla="*/ 28825 h 1436156"/>
              <a:gd name="connsiteX1" fmla="*/ 1899735 w 1899735"/>
              <a:gd name="connsiteY1" fmla="*/ 0 h 1436156"/>
              <a:gd name="connsiteX2" fmla="*/ 1077114 w 1899735"/>
              <a:gd name="connsiteY2" fmla="*/ 1394907 h 1436156"/>
              <a:gd name="connsiteX3" fmla="*/ 0 w 1899735"/>
              <a:gd name="connsiteY3" fmla="*/ 1436156 h 1436156"/>
              <a:gd name="connsiteX4" fmla="*/ 948194 w 1899735"/>
              <a:gd name="connsiteY4" fmla="*/ 28825 h 1436156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286" h="1453642">
                <a:moveTo>
                  <a:pt x="904745" y="28825"/>
                </a:moveTo>
                <a:lnTo>
                  <a:pt x="1856286" y="0"/>
                </a:lnTo>
                <a:lnTo>
                  <a:pt x="1033665" y="1394907"/>
                </a:lnTo>
                <a:lnTo>
                  <a:pt x="0" y="1453642"/>
                </a:lnTo>
                <a:lnTo>
                  <a:pt x="904745" y="2882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7" name="Rectangle 89">
            <a:extLst>
              <a:ext uri="{FF2B5EF4-FFF2-40B4-BE49-F238E27FC236}">
                <a16:creationId xmlns:a16="http://schemas.microsoft.com/office/drawing/2014/main" id="{9376C969-DFAB-49A7-9E59-4D585592B6C2}"/>
              </a:ext>
            </a:extLst>
          </p:cNvPr>
          <p:cNvSpPr/>
          <p:nvPr/>
        </p:nvSpPr>
        <p:spPr>
          <a:xfrm rot="19532960">
            <a:off x="7369025" y="3930310"/>
            <a:ext cx="1856286" cy="1453642"/>
          </a:xfrm>
          <a:custGeom>
            <a:avLst/>
            <a:gdLst>
              <a:gd name="connsiteX0" fmla="*/ 0 w 1424604"/>
              <a:gd name="connsiteY0" fmla="*/ 0 h 2476716"/>
              <a:gd name="connsiteX1" fmla="*/ 1424604 w 1424604"/>
              <a:gd name="connsiteY1" fmla="*/ 0 h 2476716"/>
              <a:gd name="connsiteX2" fmla="*/ 1424604 w 1424604"/>
              <a:gd name="connsiteY2" fmla="*/ 2476716 h 2476716"/>
              <a:gd name="connsiteX3" fmla="*/ 0 w 1424604"/>
              <a:gd name="connsiteY3" fmla="*/ 2476716 h 2476716"/>
              <a:gd name="connsiteX4" fmla="*/ 0 w 1424604"/>
              <a:gd name="connsiteY4" fmla="*/ 0 h 2476716"/>
              <a:gd name="connsiteX0" fmla="*/ 945607 w 2370211"/>
              <a:gd name="connsiteY0" fmla="*/ 0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45607 w 2370211"/>
              <a:gd name="connsiteY4" fmla="*/ 0 h 2476716"/>
              <a:gd name="connsiteX0" fmla="*/ 973372 w 2370211"/>
              <a:gd name="connsiteY0" fmla="*/ 31368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73372 w 2370211"/>
              <a:gd name="connsiteY4" fmla="*/ 31368 h 2476716"/>
              <a:gd name="connsiteX0" fmla="*/ 973372 w 2370211"/>
              <a:gd name="connsiteY0" fmla="*/ 28825 h 2474173"/>
              <a:gd name="connsiteX1" fmla="*/ 1924913 w 2370211"/>
              <a:gd name="connsiteY1" fmla="*/ 0 h 2474173"/>
              <a:gd name="connsiteX2" fmla="*/ 2370211 w 2370211"/>
              <a:gd name="connsiteY2" fmla="*/ 2474173 h 2474173"/>
              <a:gd name="connsiteX3" fmla="*/ 0 w 2370211"/>
              <a:gd name="connsiteY3" fmla="*/ 1634500 h 2474173"/>
              <a:gd name="connsiteX4" fmla="*/ 973372 w 2370211"/>
              <a:gd name="connsiteY4" fmla="*/ 28825 h 2474173"/>
              <a:gd name="connsiteX0" fmla="*/ 973372 w 1924913"/>
              <a:gd name="connsiteY0" fmla="*/ 28825 h 1634500"/>
              <a:gd name="connsiteX1" fmla="*/ 1924913 w 1924913"/>
              <a:gd name="connsiteY1" fmla="*/ 0 h 1634500"/>
              <a:gd name="connsiteX2" fmla="*/ 1166100 w 1924913"/>
              <a:gd name="connsiteY2" fmla="*/ 1364755 h 1634500"/>
              <a:gd name="connsiteX3" fmla="*/ 0 w 1924913"/>
              <a:gd name="connsiteY3" fmla="*/ 1634500 h 1634500"/>
              <a:gd name="connsiteX4" fmla="*/ 973372 w 1924913"/>
              <a:gd name="connsiteY4" fmla="*/ 28825 h 1634500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1052222 w 1811035"/>
              <a:gd name="connsiteY2" fmla="*/ 1364755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988414 w 1811035"/>
              <a:gd name="connsiteY2" fmla="*/ 1394907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948194 w 1899735"/>
              <a:gd name="connsiteY0" fmla="*/ 28825 h 1436156"/>
              <a:gd name="connsiteX1" fmla="*/ 1899735 w 1899735"/>
              <a:gd name="connsiteY1" fmla="*/ 0 h 1436156"/>
              <a:gd name="connsiteX2" fmla="*/ 1077114 w 1899735"/>
              <a:gd name="connsiteY2" fmla="*/ 1394907 h 1436156"/>
              <a:gd name="connsiteX3" fmla="*/ 0 w 1899735"/>
              <a:gd name="connsiteY3" fmla="*/ 1436156 h 1436156"/>
              <a:gd name="connsiteX4" fmla="*/ 948194 w 1899735"/>
              <a:gd name="connsiteY4" fmla="*/ 28825 h 1436156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286" h="1453642">
                <a:moveTo>
                  <a:pt x="904745" y="28825"/>
                </a:moveTo>
                <a:lnTo>
                  <a:pt x="1856286" y="0"/>
                </a:lnTo>
                <a:lnTo>
                  <a:pt x="1033665" y="1394907"/>
                </a:lnTo>
                <a:lnTo>
                  <a:pt x="0" y="1453642"/>
                </a:lnTo>
                <a:lnTo>
                  <a:pt x="904745" y="2882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8" name="Rectangle 89">
            <a:extLst>
              <a:ext uri="{FF2B5EF4-FFF2-40B4-BE49-F238E27FC236}">
                <a16:creationId xmlns:a16="http://schemas.microsoft.com/office/drawing/2014/main" id="{5644A4AA-CBFD-4E8D-AABE-7D2FCB53A4C4}"/>
              </a:ext>
            </a:extLst>
          </p:cNvPr>
          <p:cNvSpPr/>
          <p:nvPr/>
        </p:nvSpPr>
        <p:spPr>
          <a:xfrm rot="19532960">
            <a:off x="5613139" y="3930315"/>
            <a:ext cx="1856286" cy="1453642"/>
          </a:xfrm>
          <a:custGeom>
            <a:avLst/>
            <a:gdLst>
              <a:gd name="connsiteX0" fmla="*/ 0 w 1424604"/>
              <a:gd name="connsiteY0" fmla="*/ 0 h 2476716"/>
              <a:gd name="connsiteX1" fmla="*/ 1424604 w 1424604"/>
              <a:gd name="connsiteY1" fmla="*/ 0 h 2476716"/>
              <a:gd name="connsiteX2" fmla="*/ 1424604 w 1424604"/>
              <a:gd name="connsiteY2" fmla="*/ 2476716 h 2476716"/>
              <a:gd name="connsiteX3" fmla="*/ 0 w 1424604"/>
              <a:gd name="connsiteY3" fmla="*/ 2476716 h 2476716"/>
              <a:gd name="connsiteX4" fmla="*/ 0 w 1424604"/>
              <a:gd name="connsiteY4" fmla="*/ 0 h 2476716"/>
              <a:gd name="connsiteX0" fmla="*/ 945607 w 2370211"/>
              <a:gd name="connsiteY0" fmla="*/ 0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45607 w 2370211"/>
              <a:gd name="connsiteY4" fmla="*/ 0 h 2476716"/>
              <a:gd name="connsiteX0" fmla="*/ 973372 w 2370211"/>
              <a:gd name="connsiteY0" fmla="*/ 31368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73372 w 2370211"/>
              <a:gd name="connsiteY4" fmla="*/ 31368 h 2476716"/>
              <a:gd name="connsiteX0" fmla="*/ 973372 w 2370211"/>
              <a:gd name="connsiteY0" fmla="*/ 28825 h 2474173"/>
              <a:gd name="connsiteX1" fmla="*/ 1924913 w 2370211"/>
              <a:gd name="connsiteY1" fmla="*/ 0 h 2474173"/>
              <a:gd name="connsiteX2" fmla="*/ 2370211 w 2370211"/>
              <a:gd name="connsiteY2" fmla="*/ 2474173 h 2474173"/>
              <a:gd name="connsiteX3" fmla="*/ 0 w 2370211"/>
              <a:gd name="connsiteY3" fmla="*/ 1634500 h 2474173"/>
              <a:gd name="connsiteX4" fmla="*/ 973372 w 2370211"/>
              <a:gd name="connsiteY4" fmla="*/ 28825 h 2474173"/>
              <a:gd name="connsiteX0" fmla="*/ 973372 w 1924913"/>
              <a:gd name="connsiteY0" fmla="*/ 28825 h 1634500"/>
              <a:gd name="connsiteX1" fmla="*/ 1924913 w 1924913"/>
              <a:gd name="connsiteY1" fmla="*/ 0 h 1634500"/>
              <a:gd name="connsiteX2" fmla="*/ 1166100 w 1924913"/>
              <a:gd name="connsiteY2" fmla="*/ 1364755 h 1634500"/>
              <a:gd name="connsiteX3" fmla="*/ 0 w 1924913"/>
              <a:gd name="connsiteY3" fmla="*/ 1634500 h 1634500"/>
              <a:gd name="connsiteX4" fmla="*/ 973372 w 1924913"/>
              <a:gd name="connsiteY4" fmla="*/ 28825 h 1634500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1052222 w 1811035"/>
              <a:gd name="connsiteY2" fmla="*/ 1364755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988414 w 1811035"/>
              <a:gd name="connsiteY2" fmla="*/ 1394907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948194 w 1899735"/>
              <a:gd name="connsiteY0" fmla="*/ 28825 h 1436156"/>
              <a:gd name="connsiteX1" fmla="*/ 1899735 w 1899735"/>
              <a:gd name="connsiteY1" fmla="*/ 0 h 1436156"/>
              <a:gd name="connsiteX2" fmla="*/ 1077114 w 1899735"/>
              <a:gd name="connsiteY2" fmla="*/ 1394907 h 1436156"/>
              <a:gd name="connsiteX3" fmla="*/ 0 w 1899735"/>
              <a:gd name="connsiteY3" fmla="*/ 1436156 h 1436156"/>
              <a:gd name="connsiteX4" fmla="*/ 948194 w 1899735"/>
              <a:gd name="connsiteY4" fmla="*/ 28825 h 1436156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286" h="1453642">
                <a:moveTo>
                  <a:pt x="904745" y="28825"/>
                </a:moveTo>
                <a:lnTo>
                  <a:pt x="1856286" y="0"/>
                </a:lnTo>
                <a:lnTo>
                  <a:pt x="1033665" y="1394907"/>
                </a:lnTo>
                <a:lnTo>
                  <a:pt x="0" y="1453642"/>
                </a:lnTo>
                <a:lnTo>
                  <a:pt x="904745" y="2882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9" name="Rectangle 89">
            <a:extLst>
              <a:ext uri="{FF2B5EF4-FFF2-40B4-BE49-F238E27FC236}">
                <a16:creationId xmlns:a16="http://schemas.microsoft.com/office/drawing/2014/main" id="{45B16762-1156-4F09-AB8C-0113E798EB5F}"/>
              </a:ext>
            </a:extLst>
          </p:cNvPr>
          <p:cNvSpPr/>
          <p:nvPr/>
        </p:nvSpPr>
        <p:spPr>
          <a:xfrm rot="19532960">
            <a:off x="6516966" y="3930313"/>
            <a:ext cx="1856286" cy="1453642"/>
          </a:xfrm>
          <a:custGeom>
            <a:avLst/>
            <a:gdLst>
              <a:gd name="connsiteX0" fmla="*/ 0 w 1424604"/>
              <a:gd name="connsiteY0" fmla="*/ 0 h 2476716"/>
              <a:gd name="connsiteX1" fmla="*/ 1424604 w 1424604"/>
              <a:gd name="connsiteY1" fmla="*/ 0 h 2476716"/>
              <a:gd name="connsiteX2" fmla="*/ 1424604 w 1424604"/>
              <a:gd name="connsiteY2" fmla="*/ 2476716 h 2476716"/>
              <a:gd name="connsiteX3" fmla="*/ 0 w 1424604"/>
              <a:gd name="connsiteY3" fmla="*/ 2476716 h 2476716"/>
              <a:gd name="connsiteX4" fmla="*/ 0 w 1424604"/>
              <a:gd name="connsiteY4" fmla="*/ 0 h 2476716"/>
              <a:gd name="connsiteX0" fmla="*/ 945607 w 2370211"/>
              <a:gd name="connsiteY0" fmla="*/ 0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45607 w 2370211"/>
              <a:gd name="connsiteY4" fmla="*/ 0 h 2476716"/>
              <a:gd name="connsiteX0" fmla="*/ 973372 w 2370211"/>
              <a:gd name="connsiteY0" fmla="*/ 31368 h 2476716"/>
              <a:gd name="connsiteX1" fmla="*/ 2370211 w 2370211"/>
              <a:gd name="connsiteY1" fmla="*/ 0 h 2476716"/>
              <a:gd name="connsiteX2" fmla="*/ 2370211 w 2370211"/>
              <a:gd name="connsiteY2" fmla="*/ 2476716 h 2476716"/>
              <a:gd name="connsiteX3" fmla="*/ 0 w 2370211"/>
              <a:gd name="connsiteY3" fmla="*/ 1637043 h 2476716"/>
              <a:gd name="connsiteX4" fmla="*/ 973372 w 2370211"/>
              <a:gd name="connsiteY4" fmla="*/ 31368 h 2476716"/>
              <a:gd name="connsiteX0" fmla="*/ 973372 w 2370211"/>
              <a:gd name="connsiteY0" fmla="*/ 28825 h 2474173"/>
              <a:gd name="connsiteX1" fmla="*/ 1924913 w 2370211"/>
              <a:gd name="connsiteY1" fmla="*/ 0 h 2474173"/>
              <a:gd name="connsiteX2" fmla="*/ 2370211 w 2370211"/>
              <a:gd name="connsiteY2" fmla="*/ 2474173 h 2474173"/>
              <a:gd name="connsiteX3" fmla="*/ 0 w 2370211"/>
              <a:gd name="connsiteY3" fmla="*/ 1634500 h 2474173"/>
              <a:gd name="connsiteX4" fmla="*/ 973372 w 2370211"/>
              <a:gd name="connsiteY4" fmla="*/ 28825 h 2474173"/>
              <a:gd name="connsiteX0" fmla="*/ 973372 w 1924913"/>
              <a:gd name="connsiteY0" fmla="*/ 28825 h 1634500"/>
              <a:gd name="connsiteX1" fmla="*/ 1924913 w 1924913"/>
              <a:gd name="connsiteY1" fmla="*/ 0 h 1634500"/>
              <a:gd name="connsiteX2" fmla="*/ 1166100 w 1924913"/>
              <a:gd name="connsiteY2" fmla="*/ 1364755 h 1634500"/>
              <a:gd name="connsiteX3" fmla="*/ 0 w 1924913"/>
              <a:gd name="connsiteY3" fmla="*/ 1634500 h 1634500"/>
              <a:gd name="connsiteX4" fmla="*/ 973372 w 1924913"/>
              <a:gd name="connsiteY4" fmla="*/ 28825 h 1634500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1052222 w 1811035"/>
              <a:gd name="connsiteY2" fmla="*/ 1364755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859494 w 1811035"/>
              <a:gd name="connsiteY0" fmla="*/ 28825 h 1441561"/>
              <a:gd name="connsiteX1" fmla="*/ 1811035 w 1811035"/>
              <a:gd name="connsiteY1" fmla="*/ 0 h 1441561"/>
              <a:gd name="connsiteX2" fmla="*/ 988414 w 1811035"/>
              <a:gd name="connsiteY2" fmla="*/ 1394907 h 1441561"/>
              <a:gd name="connsiteX3" fmla="*/ 0 w 1811035"/>
              <a:gd name="connsiteY3" fmla="*/ 1441561 h 1441561"/>
              <a:gd name="connsiteX4" fmla="*/ 859494 w 1811035"/>
              <a:gd name="connsiteY4" fmla="*/ 28825 h 1441561"/>
              <a:gd name="connsiteX0" fmla="*/ 948194 w 1899735"/>
              <a:gd name="connsiteY0" fmla="*/ 28825 h 1436156"/>
              <a:gd name="connsiteX1" fmla="*/ 1899735 w 1899735"/>
              <a:gd name="connsiteY1" fmla="*/ 0 h 1436156"/>
              <a:gd name="connsiteX2" fmla="*/ 1077114 w 1899735"/>
              <a:gd name="connsiteY2" fmla="*/ 1394907 h 1436156"/>
              <a:gd name="connsiteX3" fmla="*/ 0 w 1899735"/>
              <a:gd name="connsiteY3" fmla="*/ 1436156 h 1436156"/>
              <a:gd name="connsiteX4" fmla="*/ 948194 w 1899735"/>
              <a:gd name="connsiteY4" fmla="*/ 28825 h 1436156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  <a:gd name="connsiteX0" fmla="*/ 904745 w 1856286"/>
              <a:gd name="connsiteY0" fmla="*/ 28825 h 1453642"/>
              <a:gd name="connsiteX1" fmla="*/ 1856286 w 1856286"/>
              <a:gd name="connsiteY1" fmla="*/ 0 h 1453642"/>
              <a:gd name="connsiteX2" fmla="*/ 1033665 w 1856286"/>
              <a:gd name="connsiteY2" fmla="*/ 1394907 h 1453642"/>
              <a:gd name="connsiteX3" fmla="*/ 0 w 1856286"/>
              <a:gd name="connsiteY3" fmla="*/ 1453642 h 1453642"/>
              <a:gd name="connsiteX4" fmla="*/ 904745 w 1856286"/>
              <a:gd name="connsiteY4" fmla="*/ 28825 h 145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6286" h="1453642">
                <a:moveTo>
                  <a:pt x="904745" y="28825"/>
                </a:moveTo>
                <a:lnTo>
                  <a:pt x="1856286" y="0"/>
                </a:lnTo>
                <a:lnTo>
                  <a:pt x="1033665" y="1394907"/>
                </a:lnTo>
                <a:lnTo>
                  <a:pt x="0" y="1453642"/>
                </a:lnTo>
                <a:lnTo>
                  <a:pt x="904745" y="2882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41C414-C519-482A-8257-196375B91278}"/>
              </a:ext>
            </a:extLst>
          </p:cNvPr>
          <p:cNvCxnSpPr>
            <a:cxnSpLocks/>
          </p:cNvCxnSpPr>
          <p:nvPr/>
        </p:nvCxnSpPr>
        <p:spPr>
          <a:xfrm>
            <a:off x="2287689" y="4626460"/>
            <a:ext cx="815281" cy="0"/>
          </a:xfrm>
          <a:prstGeom prst="line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437122-FB19-4E7E-9C43-2246AA588C4C}"/>
              </a:ext>
            </a:extLst>
          </p:cNvPr>
          <p:cNvCxnSpPr>
            <a:cxnSpLocks/>
          </p:cNvCxnSpPr>
          <p:nvPr/>
        </p:nvCxnSpPr>
        <p:spPr>
          <a:xfrm flipH="1">
            <a:off x="8704812" y="4679275"/>
            <a:ext cx="500821" cy="0"/>
          </a:xfrm>
          <a:prstGeom prst="line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6079CC2-3738-44CB-8948-C938AE6BAB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9246" y="4401279"/>
            <a:ext cx="594360" cy="5559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13B64ECE-BE02-47E3-BEC8-179D11E119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48100" y="4427815"/>
            <a:ext cx="594360" cy="68580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F288C9E-DBA9-41FE-953B-639E88152A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15259" y="4492719"/>
            <a:ext cx="594360" cy="5559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7A926388-2E23-4C01-9902-CE5A22EA7A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57222" y="4519564"/>
            <a:ext cx="594360" cy="555992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D39898E3-0B53-49E4-9E7B-B89BE51E0EE5}"/>
              </a:ext>
            </a:extLst>
          </p:cNvPr>
          <p:cNvCxnSpPr>
            <a:cxnSpLocks/>
          </p:cNvCxnSpPr>
          <p:nvPr/>
        </p:nvCxnSpPr>
        <p:spPr>
          <a:xfrm>
            <a:off x="7469184" y="4624473"/>
            <a:ext cx="396655" cy="173087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AD26897-3D17-47E8-86AA-BD8037F02DE7}"/>
              </a:ext>
            </a:extLst>
          </p:cNvPr>
          <p:cNvCxnSpPr>
            <a:cxnSpLocks/>
          </p:cNvCxnSpPr>
          <p:nvPr/>
        </p:nvCxnSpPr>
        <p:spPr>
          <a:xfrm>
            <a:off x="8390352" y="4470836"/>
            <a:ext cx="231281" cy="405622"/>
          </a:xfrm>
          <a:prstGeom prst="line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5064249-457C-4436-887E-EB0CD875102C}"/>
              </a:ext>
            </a:extLst>
          </p:cNvPr>
          <p:cNvSpPr txBox="1"/>
          <p:nvPr/>
        </p:nvSpPr>
        <p:spPr>
          <a:xfrm>
            <a:off x="3148752" y="3998318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7B87A1-0E86-4B61-80A4-C8C43E142B64}"/>
              </a:ext>
            </a:extLst>
          </p:cNvPr>
          <p:cNvSpPr txBox="1"/>
          <p:nvPr/>
        </p:nvSpPr>
        <p:spPr>
          <a:xfrm>
            <a:off x="4119081" y="3975371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Rotate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7FE22E-64BE-40BB-AEF8-2B9AA604618D}"/>
              </a:ext>
            </a:extLst>
          </p:cNvPr>
          <p:cNvSpPr txBox="1"/>
          <p:nvPr/>
        </p:nvSpPr>
        <p:spPr>
          <a:xfrm>
            <a:off x="5216065" y="4023524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Emit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8B32A3-0851-4C37-B6B4-E6163925ED76}"/>
              </a:ext>
            </a:extLst>
          </p:cNvPr>
          <p:cNvSpPr txBox="1"/>
          <p:nvPr/>
        </p:nvSpPr>
        <p:spPr>
          <a:xfrm>
            <a:off x="6072818" y="4015619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Rotate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2244C8-4130-4001-82F3-412337E377FE}"/>
              </a:ext>
            </a:extLst>
          </p:cNvPr>
          <p:cNvSpPr txBox="1"/>
          <p:nvPr/>
        </p:nvSpPr>
        <p:spPr>
          <a:xfrm>
            <a:off x="7030558" y="3992672"/>
            <a:ext cx="29718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Emit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8F7CBE-C511-4086-8F03-E28C154608B1}"/>
              </a:ext>
            </a:extLst>
          </p:cNvPr>
          <p:cNvSpPr txBox="1"/>
          <p:nvPr/>
        </p:nvSpPr>
        <p:spPr>
          <a:xfrm>
            <a:off x="4295048" y="534736"/>
            <a:ext cx="3429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Mixed Volume</a:t>
            </a:r>
            <a:endParaRPr lang="en-US" sz="32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20BA65-7ECC-4BF2-9E82-FA1BB4AE806D}"/>
              </a:ext>
            </a:extLst>
          </p:cNvPr>
          <p:cNvSpPr txBox="1"/>
          <p:nvPr/>
        </p:nvSpPr>
        <p:spPr>
          <a:xfrm>
            <a:off x="2296693" y="4131047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B1FA48-F535-49AD-A3E8-6667FEB38B46}"/>
                  </a:ext>
                </a:extLst>
              </p:cNvPr>
              <p:cNvSpPr txBox="1"/>
              <p:nvPr/>
            </p:nvSpPr>
            <p:spPr>
              <a:xfrm>
                <a:off x="3728347" y="1727380"/>
                <a:ext cx="4242315" cy="96872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sz="2400" b="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2400" b="0" i="1">
                          <a:latin typeface="Cambria Math" panose="02040503050406030204" pitchFamily="18" charset="0"/>
                        </a:rPr>
                        <m:t>) 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l-G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𝛱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𝛷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𝑑𝑧</m:t>
                      </m:r>
                    </m:oMath>
                  </m:oMathPara>
                </a14:m>
                <a:endParaRPr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2B1FA48-F535-49AD-A3E8-6667FEB38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347" y="1727380"/>
                <a:ext cx="4242315" cy="9687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865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6D3E-3525-4C3C-83EE-F97A2630B694}"/>
              </a:ext>
            </a:extLst>
          </p:cNvPr>
          <p:cNvSpPr txBox="1">
            <a:spLocks/>
          </p:cNvSpPr>
          <p:nvPr/>
        </p:nvSpPr>
        <p:spPr>
          <a:xfrm>
            <a:off x="518160" y="1099661"/>
            <a:ext cx="11856720" cy="10010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Polarization Angle Directional Correlation (PADC)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B1F905-A66D-44D2-85EE-4F2EF4F30BEF}"/>
                  </a:ext>
                </a:extLst>
              </p:cNvPr>
              <p:cNvSpPr txBox="1"/>
              <p:nvPr/>
            </p:nvSpPr>
            <p:spPr>
              <a:xfrm>
                <a:off x="3196449" y="2712816"/>
                <a:ext cx="66059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) = ⟨</m:t>
                      </m:r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[2(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 − 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))]</m:t>
                          </m:r>
                        </m:e>
                      </m:fun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B1F905-A66D-44D2-85EE-4F2EF4F30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449" y="2712816"/>
                <a:ext cx="660597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51720-832E-487F-BC38-ABE12887A270}"/>
                  </a:ext>
                </a:extLst>
              </p:cNvPr>
              <p:cNvSpPr txBox="1"/>
              <p:nvPr/>
            </p:nvSpPr>
            <p:spPr>
              <a:xfrm>
                <a:off x="3775974" y="4050796"/>
                <a:ext cx="58212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51720-832E-487F-BC38-ABE12887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974" y="4050796"/>
                <a:ext cx="5821209" cy="369332"/>
              </a:xfrm>
              <a:prstGeom prst="rect">
                <a:avLst/>
              </a:prstGeom>
              <a:blipFill>
                <a:blip r:embed="rId4"/>
                <a:stretch>
                  <a:fillRect l="-419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D04FB27-3C08-45A5-963D-381751C9F712}"/>
              </a:ext>
            </a:extLst>
          </p:cNvPr>
          <p:cNvSpPr txBox="1"/>
          <p:nvPr/>
        </p:nvSpPr>
        <p:spPr>
          <a:xfrm>
            <a:off x="1701800" y="5036979"/>
            <a:ext cx="61874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Why it works: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no angle unwrapping 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robust to filtering</a:t>
            </a:r>
          </a:p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directly maps to power spectrum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28610-AD1F-45A1-85C5-34ED8B518680}"/>
              </a:ext>
            </a:extLst>
          </p:cNvPr>
          <p:cNvSpPr txBox="1"/>
          <p:nvPr/>
        </p:nvSpPr>
        <p:spPr>
          <a:xfrm>
            <a:off x="2280920" y="2103085"/>
            <a:ext cx="6187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Compute from one map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57CA87-D8F5-4D49-8808-B95F9719E654}"/>
              </a:ext>
            </a:extLst>
          </p:cNvPr>
          <p:cNvSpPr txBox="1"/>
          <p:nvPr/>
        </p:nvSpPr>
        <p:spPr>
          <a:xfrm>
            <a:off x="2280920" y="3429000"/>
            <a:ext cx="6972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 measure: directional spectrum (2-D Fourier power)</a:t>
            </a:r>
          </a:p>
        </p:txBody>
      </p:sp>
    </p:spTree>
    <p:extLst>
      <p:ext uri="{BB962C8B-B14F-4D97-AF65-F5344CB8AC3E}">
        <p14:creationId xmlns:p14="http://schemas.microsoft.com/office/powerpoint/2010/main" val="330686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6D3E-3525-4C3C-83EE-F97A2630B694}"/>
              </a:ext>
            </a:extLst>
          </p:cNvPr>
          <p:cNvSpPr txBox="1">
            <a:spLocks/>
          </p:cNvSpPr>
          <p:nvPr/>
        </p:nvSpPr>
        <p:spPr>
          <a:xfrm>
            <a:off x="335280" y="1098715"/>
            <a:ext cx="11856720" cy="10010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Emission vs. Faraday Screen: who dominates?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B1F905-A66D-44D2-85EE-4F2EF4F30BEF}"/>
                  </a:ext>
                </a:extLst>
              </p:cNvPr>
              <p:cNvSpPr txBox="1"/>
              <p:nvPr/>
            </p:nvSpPr>
            <p:spPr>
              <a:xfrm>
                <a:off x="3799840" y="2687977"/>
                <a:ext cx="5616859" cy="560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l-GR" sz="32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3200" i="1">
                          <a:latin typeface="Cambria Math" panose="02040503050406030204" pitchFamily="18" charset="0"/>
                        </a:rPr>
                        <m:t>) =</m:t>
                      </m:r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 [ 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320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𝑒𝑚𝑖𝑡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l-GR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l-G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𝑅𝑀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sz="2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B1F905-A66D-44D2-85EE-4F2EF4F30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40" y="2687977"/>
                <a:ext cx="5616859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51720-832E-487F-BC38-ABE12887A270}"/>
                  </a:ext>
                </a:extLst>
              </p:cNvPr>
              <p:cNvSpPr txBox="1"/>
              <p:nvPr/>
            </p:nvSpPr>
            <p:spPr>
              <a:xfrm>
                <a:off x="3908054" y="3767814"/>
                <a:ext cx="23177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2400" i="1">
                          <a:latin typeface="Cambria Math" panose="02040503050406030204" pitchFamily="18" charset="0"/>
                        </a:rPr>
                        <m:t>²·</m:t>
                      </m:r>
                      <m:sSub>
                        <m:sSubPr>
                          <m:ctrlPr>
                            <a:rPr lang="el-G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𝑅𝑀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 ≈ 1 </m:t>
                      </m:r>
                    </m:oMath>
                  </m:oMathPara>
                </a14:m>
                <a:endParaRPr sz="20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51720-832E-487F-BC38-ABE12887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054" y="3767814"/>
                <a:ext cx="2317750" cy="369332"/>
              </a:xfrm>
              <a:prstGeom prst="rect">
                <a:avLst/>
              </a:prstGeom>
              <a:blipFill>
                <a:blip r:embed="rId4"/>
                <a:stretch>
                  <a:fillRect l="-3158" t="-6557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04FB27-3C08-45A5-963D-381751C9F712}"/>
                  </a:ext>
                </a:extLst>
              </p:cNvPr>
              <p:cNvSpPr txBox="1"/>
              <p:nvPr/>
            </p:nvSpPr>
            <p:spPr>
              <a:xfrm>
                <a:off x="1905000" y="4965859"/>
                <a:ext cx="618744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Short </a:t>
                </a:r>
                <a14:m>
                  <m:oMath xmlns:m="http://schemas.openxmlformats.org/officeDocument/2006/math">
                    <m:r>
                      <a:rPr lang="el-GR" sz="20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 </a:t>
                </a: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synchrotron emission angles dominate.</a:t>
                </a:r>
              </a:p>
              <a:p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Long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: </a:t>
                </a: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Faraday screen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dominates.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04FB27-3C08-45A5-963D-381751C9F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965859"/>
                <a:ext cx="6187440" cy="707886"/>
              </a:xfrm>
              <a:prstGeom prst="rect">
                <a:avLst/>
              </a:prstGeom>
              <a:blipFill>
                <a:blip r:embed="rId5"/>
                <a:stretch>
                  <a:fillRect l="-1084" t="-5172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7BEC696-8765-4D1E-92AE-33F88EF7D12B}"/>
              </a:ext>
            </a:extLst>
          </p:cNvPr>
          <p:cNvSpPr txBox="1"/>
          <p:nvPr/>
        </p:nvSpPr>
        <p:spPr>
          <a:xfrm>
            <a:off x="2291080" y="2079555"/>
            <a:ext cx="6187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Polarization model (external screen):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179DCB-BDC6-4093-849C-7A15FB475062}"/>
              </a:ext>
            </a:extLst>
          </p:cNvPr>
          <p:cNvSpPr txBox="1"/>
          <p:nvPr/>
        </p:nvSpPr>
        <p:spPr>
          <a:xfrm>
            <a:off x="2209800" y="3348632"/>
            <a:ext cx="6187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Transition criterion (at scale k):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C1B1EA-F9EE-4B98-A03E-568E9478CF07}"/>
                  </a:ext>
                </a:extLst>
              </p:cNvPr>
              <p:cNvSpPr txBox="1"/>
              <p:nvPr/>
            </p:nvSpPr>
            <p:spPr>
              <a:xfrm>
                <a:off x="7198360" y="3763557"/>
                <a:ext cx="61874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defines crossover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sz="200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sz="2000" dirty="0">
                  <a:solidFill>
                    <a:srgbClr val="11111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C1B1EA-F9EE-4B98-A03E-568E9478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360" y="3763557"/>
                <a:ext cx="6187440" cy="400110"/>
              </a:xfrm>
              <a:prstGeom prst="rect">
                <a:avLst/>
              </a:prstGeom>
              <a:blipFill>
                <a:blip r:embed="rId6"/>
                <a:stretch>
                  <a:fillRect l="-108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714B1B6-8EE2-4825-A9A8-CCFE6EE7236B}"/>
              </a:ext>
            </a:extLst>
          </p:cNvPr>
          <p:cNvSpPr txBox="1"/>
          <p:nvPr/>
        </p:nvSpPr>
        <p:spPr>
          <a:xfrm>
            <a:off x="7667136" y="5037761"/>
            <a:ext cx="37097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Standard Deviation of Rotation Measure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18FC7425-7A4B-40C7-8E08-FF41537F391A}"/>
              </a:ext>
            </a:extLst>
          </p:cNvPr>
          <p:cNvSpPr/>
          <p:nvPr/>
        </p:nvSpPr>
        <p:spPr>
          <a:xfrm rot="11205790">
            <a:off x="7267472" y="3509168"/>
            <a:ext cx="1174095" cy="1801748"/>
          </a:xfrm>
          <a:prstGeom prst="arc">
            <a:avLst/>
          </a:prstGeom>
          <a:ln w="2540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14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C4599A-3A27-4F93-B6D9-8031B5F426DA}"/>
                  </a:ext>
                </a:extLst>
              </p:cNvPr>
              <p:cNvSpPr txBox="1"/>
              <p:nvPr/>
            </p:nvSpPr>
            <p:spPr>
              <a:xfrm>
                <a:off x="3740459" y="930314"/>
                <a:ext cx="4657172" cy="551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C4599A-3A27-4F93-B6D9-8031B5F42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459" y="930314"/>
                <a:ext cx="4657172" cy="551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9B29DE-C5D7-460B-8ECB-634BFE1FE923}"/>
                  </a:ext>
                </a:extLst>
              </p:cNvPr>
              <p:cNvSpPr txBox="1"/>
              <p:nvPr/>
            </p:nvSpPr>
            <p:spPr>
              <a:xfrm>
                <a:off x="3048965" y="1673070"/>
                <a:ext cx="609407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9B29DE-C5D7-460B-8ECB-634BFE1FE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65" y="1673070"/>
                <a:ext cx="609407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D66C0-FC9C-4F04-B7E0-83FAE1BBA685}"/>
                  </a:ext>
                </a:extLst>
              </p:cNvPr>
              <p:cNvSpPr txBox="1"/>
              <p:nvPr/>
            </p:nvSpPr>
            <p:spPr>
              <a:xfrm>
                <a:off x="6713317" y="1673070"/>
                <a:ext cx="185291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4D66C0-FC9C-4F04-B7E0-83FAE1BB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317" y="1673070"/>
                <a:ext cx="185291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5192C3-79E5-41B9-BF0A-747794A7F591}"/>
              </a:ext>
            </a:extLst>
          </p:cNvPr>
          <p:cNvCxnSpPr/>
          <p:nvPr/>
        </p:nvCxnSpPr>
        <p:spPr>
          <a:xfrm>
            <a:off x="6088380" y="2257845"/>
            <a:ext cx="0" cy="682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81383C-71C5-41E5-9329-0278A84D05AB}"/>
              </a:ext>
            </a:extLst>
          </p:cNvPr>
          <p:cNvCxnSpPr/>
          <p:nvPr/>
        </p:nvCxnSpPr>
        <p:spPr>
          <a:xfrm>
            <a:off x="7612380" y="2326425"/>
            <a:ext cx="0" cy="68290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58345E-380A-4136-B5B5-81895CBFF818}"/>
                  </a:ext>
                </a:extLst>
              </p:cNvPr>
              <p:cNvSpPr txBox="1"/>
              <p:nvPr/>
            </p:nvSpPr>
            <p:spPr>
              <a:xfrm>
                <a:off x="3125165" y="2940751"/>
                <a:ext cx="609407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58345E-380A-4136-B5B5-81895CBFF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65" y="2940751"/>
                <a:ext cx="609407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441B5D-3026-492A-836E-F78B748836CA}"/>
                  </a:ext>
                </a:extLst>
              </p:cNvPr>
              <p:cNvSpPr txBox="1"/>
              <p:nvPr/>
            </p:nvSpPr>
            <p:spPr>
              <a:xfrm>
                <a:off x="4565345" y="2975041"/>
                <a:ext cx="6094070" cy="628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441B5D-3026-492A-836E-F78B74883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45" y="2975041"/>
                <a:ext cx="6094070" cy="628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407720-368B-4477-A0B7-292067A9530F}"/>
                  </a:ext>
                </a:extLst>
              </p:cNvPr>
              <p:cNvSpPr txBox="1"/>
              <p:nvPr/>
            </p:nvSpPr>
            <p:spPr>
              <a:xfrm>
                <a:off x="6977218" y="4139852"/>
                <a:ext cx="3682197" cy="16208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407720-368B-4477-A0B7-292067A95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18" y="4139852"/>
                <a:ext cx="3682197" cy="16208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D97670-3715-4D5C-BB94-B2DBE64CDD02}"/>
              </a:ext>
            </a:extLst>
          </p:cNvPr>
          <p:cNvCxnSpPr>
            <a:cxnSpLocks/>
          </p:cNvCxnSpPr>
          <p:nvPr/>
        </p:nvCxnSpPr>
        <p:spPr>
          <a:xfrm flipV="1">
            <a:off x="985873" y="1965457"/>
            <a:ext cx="0" cy="2511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3D8F18-0488-41BA-8093-A7087D688F4B}"/>
              </a:ext>
            </a:extLst>
          </p:cNvPr>
          <p:cNvCxnSpPr>
            <a:cxnSpLocks/>
          </p:cNvCxnSpPr>
          <p:nvPr/>
        </p:nvCxnSpPr>
        <p:spPr>
          <a:xfrm flipV="1">
            <a:off x="985873" y="4477249"/>
            <a:ext cx="332955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A0A070-FDB7-4717-9D5E-F718B3C34AB8}"/>
                  </a:ext>
                </a:extLst>
              </p:cNvPr>
              <p:cNvSpPr txBox="1"/>
              <p:nvPr/>
            </p:nvSpPr>
            <p:spPr>
              <a:xfrm>
                <a:off x="-2405077" y="1838747"/>
                <a:ext cx="609407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A0A070-FDB7-4717-9D5E-F718B3C34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05077" y="1838747"/>
                <a:ext cx="609407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14FAE3-7110-4A99-A36C-976449D58242}"/>
              </a:ext>
            </a:extLst>
          </p:cNvPr>
          <p:cNvCxnSpPr>
            <a:cxnSpLocks/>
          </p:cNvCxnSpPr>
          <p:nvPr/>
        </p:nvCxnSpPr>
        <p:spPr>
          <a:xfrm flipV="1">
            <a:off x="985873" y="2570214"/>
            <a:ext cx="1224892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EFCCD2-A2E5-40F4-A9C6-2EAC45840EE4}"/>
              </a:ext>
            </a:extLst>
          </p:cNvPr>
          <p:cNvCxnSpPr>
            <a:cxnSpLocks/>
          </p:cNvCxnSpPr>
          <p:nvPr/>
        </p:nvCxnSpPr>
        <p:spPr>
          <a:xfrm>
            <a:off x="2197786" y="2570213"/>
            <a:ext cx="1491207" cy="1894749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F1CC32-2419-494C-900C-0CE87ACF22E2}"/>
              </a:ext>
            </a:extLst>
          </p:cNvPr>
          <p:cNvCxnSpPr>
            <a:cxnSpLocks/>
          </p:cNvCxnSpPr>
          <p:nvPr/>
        </p:nvCxnSpPr>
        <p:spPr>
          <a:xfrm>
            <a:off x="2175629" y="2557926"/>
            <a:ext cx="9623" cy="190703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EE86F6-0238-4A33-B5E1-1AC71E1E8C1C}"/>
                  </a:ext>
                </a:extLst>
              </p:cNvPr>
              <p:cNvSpPr txBox="1"/>
              <p:nvPr/>
            </p:nvSpPr>
            <p:spPr>
              <a:xfrm>
                <a:off x="-760964" y="4481769"/>
                <a:ext cx="609407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EE86F6-0238-4A33-B5E1-1AC71E1E8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0964" y="4481769"/>
                <a:ext cx="609407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E349A2-3B3D-4923-922B-5684F6E0DBFE}"/>
                  </a:ext>
                </a:extLst>
              </p:cNvPr>
              <p:cNvSpPr txBox="1"/>
              <p:nvPr/>
            </p:nvSpPr>
            <p:spPr>
              <a:xfrm>
                <a:off x="2998022" y="3017238"/>
                <a:ext cx="8992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E349A2-3B3D-4923-922B-5684F6E0D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022" y="3017238"/>
                <a:ext cx="89922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0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6D3E-3525-4C3C-83EE-F97A2630B694}"/>
              </a:ext>
            </a:extLst>
          </p:cNvPr>
          <p:cNvSpPr txBox="1">
            <a:spLocks/>
          </p:cNvSpPr>
          <p:nvPr/>
        </p:nvSpPr>
        <p:spPr>
          <a:xfrm>
            <a:off x="518160" y="1099661"/>
            <a:ext cx="11856720" cy="10010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Simulation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2CE1A-F501-4CC2-A0A6-1DE5CAC2924E}"/>
                  </a:ext>
                </a:extLst>
              </p:cNvPr>
              <p:cNvSpPr txBox="1"/>
              <p:nvPr/>
            </p:nvSpPr>
            <p:spPr>
              <a:xfrm>
                <a:off x="883920" y="2435115"/>
                <a:ext cx="6187440" cy="2811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• Synthetic fields with controlled slopes (density &amp; magnetic)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• ATHENA MHD snapshots (sub‑ and </a:t>
                </a:r>
                <a:r>
                  <a:rPr lang="en-US" sz="2000" dirty="0" err="1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Alfvénic</a:t>
                </a: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• Geometries: External screen; Mixed emission and screen; Two‑screen tests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• Outputs: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sSub>
                      <m:sSubPr>
                        <m:ctrlPr>
                          <a:rPr lang="pt-BR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crossover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sz="200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l-GR" sz="2000" dirty="0">
                  <a:solidFill>
                    <a:srgbClr val="11111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2CE1A-F501-4CC2-A0A6-1DE5CAC29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2435115"/>
                <a:ext cx="6187440" cy="2811860"/>
              </a:xfrm>
              <a:prstGeom prst="rect">
                <a:avLst/>
              </a:prstGeom>
              <a:blipFill>
                <a:blip r:embed="rId3"/>
                <a:stretch>
                  <a:fillRect l="-985" b="-2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B083487-6783-461C-BC4F-3C577D1C1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91" y="1976046"/>
            <a:ext cx="3743409" cy="33274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6A7ECA-DCCB-43AC-9B00-078BFA686CFF}"/>
                  </a:ext>
                </a:extLst>
              </p:cNvPr>
              <p:cNvSpPr txBox="1"/>
              <p:nvPr/>
            </p:nvSpPr>
            <p:spPr>
              <a:xfrm>
                <a:off x="6446520" y="5303519"/>
                <a:ext cx="61874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1111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11111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11111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=0.8,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1111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11111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11111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111111"/>
                          </a:solidFill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 sz="2000" dirty="0">
                  <a:solidFill>
                    <a:srgbClr val="11111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6A7ECA-DCCB-43AC-9B00-078BFA686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20" y="5303519"/>
                <a:ext cx="618744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734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21A66F-DAB8-4AAF-A934-B27F55E5E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7286"/>
            <a:ext cx="12192000" cy="34834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AFAECE-7C27-423E-BDFA-C5B700FCD8C0}"/>
              </a:ext>
            </a:extLst>
          </p:cNvPr>
          <p:cNvSpPr txBox="1">
            <a:spLocks/>
          </p:cNvSpPr>
          <p:nvPr/>
        </p:nvSpPr>
        <p:spPr>
          <a:xfrm>
            <a:off x="335280" y="591661"/>
            <a:ext cx="11856720" cy="10010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Stokes Parameters of the Synthetic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41510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1"/>
            <a:ext cx="518160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ext Box 4"/>
          <p:cNvSpPr txBox="1">
            <a:spLocks noChangeArrowheads="1"/>
          </p:cNvSpPr>
          <p:nvPr/>
        </p:nvSpPr>
        <p:spPr bwMode="auto">
          <a:xfrm>
            <a:off x="3381169" y="5972670"/>
            <a:ext cx="770931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r>
              <a:rPr lang="en-US" b="0" i="0" dirty="0">
                <a:solidFill>
                  <a:srgbClr val="0A0E5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important to know the laws of this order and use them</a:t>
            </a:r>
            <a:r>
              <a:rPr lang="en-US" sz="4400" b="0" i="0" dirty="0">
                <a:solidFill>
                  <a:srgbClr val="0A0E5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400" b="0" i="0" dirty="0">
                <a:solidFill>
                  <a:srgbClr val="0A0E5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1117932" y="227649"/>
            <a:ext cx="61178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A0E5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Turbulence is a chaotic order</a:t>
            </a:r>
          </a:p>
        </p:txBody>
      </p:sp>
      <p:sp>
        <p:nvSpPr>
          <p:cNvPr id="25604" name="TextBox 1"/>
          <p:cNvSpPr txBox="1">
            <a:spLocks noChangeArrowheads="1"/>
          </p:cNvSpPr>
          <p:nvPr/>
        </p:nvSpPr>
        <p:spPr bwMode="auto">
          <a:xfrm>
            <a:off x="8763000" y="2133600"/>
            <a:ext cx="128862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r>
              <a:rPr lang="en-US" sz="1600" b="0" i="0" dirty="0">
                <a:solidFill>
                  <a:srgbClr val="0A0E5B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L. Da Vinci </a:t>
            </a:r>
          </a:p>
        </p:txBody>
      </p:sp>
      <p:pic>
        <p:nvPicPr>
          <p:cNvPr id="2560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6" y="152400"/>
            <a:ext cx="3432175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6B91B9-6979-4582-91B1-434D96B1F807}"/>
              </a:ext>
            </a:extLst>
          </p:cNvPr>
          <p:cNvSpPr txBox="1"/>
          <p:nvPr/>
        </p:nvSpPr>
        <p:spPr>
          <a:xfrm>
            <a:off x="3740003" y="123086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c.1500</a:t>
            </a:r>
          </a:p>
        </p:txBody>
      </p:sp>
    </p:spTree>
    <p:extLst>
      <p:ext uri="{BB962C8B-B14F-4D97-AF65-F5344CB8AC3E}">
        <p14:creationId xmlns:p14="http://schemas.microsoft.com/office/powerpoint/2010/main" val="183461047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imation_ppt">
            <a:hlinkClick r:id="" action="ppaction://media"/>
            <a:extLst>
              <a:ext uri="{FF2B5EF4-FFF2-40B4-BE49-F238E27FC236}">
                <a16:creationId xmlns:a16="http://schemas.microsoft.com/office/drawing/2014/main" id="{688703DE-DFA8-41B8-B44C-33528695C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969E7-435F-4E89-A254-EE7852BA6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68" y="33086"/>
            <a:ext cx="8589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75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6D3E-3525-4C3C-83EE-F97A2630B694}"/>
              </a:ext>
            </a:extLst>
          </p:cNvPr>
          <p:cNvSpPr txBox="1">
            <a:spLocks/>
          </p:cNvSpPr>
          <p:nvPr/>
        </p:nvSpPr>
        <p:spPr>
          <a:xfrm>
            <a:off x="167640" y="356567"/>
            <a:ext cx="11856720" cy="10010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Four complementary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722F7-5C77-4D19-9DFC-26DC8A4549CD}"/>
                  </a:ext>
                </a:extLst>
              </p:cNvPr>
              <p:cNvSpPr txBox="1"/>
              <p:nvPr/>
            </p:nvSpPr>
            <p:spPr>
              <a:xfrm>
                <a:off x="1905000" y="1910619"/>
                <a:ext cx="7223760" cy="2560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Polarization Frequency Analysis (PFA):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Polarization Spatial Analysis (PSA):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Derivative: PSA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Directional spectrum: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D722F7-5C77-4D19-9DFC-26DC8A45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910619"/>
                <a:ext cx="7223760" cy="2560445"/>
              </a:xfrm>
              <a:prstGeom prst="rect">
                <a:avLst/>
              </a:prstGeom>
              <a:blipFill>
                <a:blip r:embed="rId3"/>
                <a:stretch>
                  <a:fillRect l="-1181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F24CB-5FF4-4018-BC45-C0CAD52C1640}"/>
                  </a:ext>
                </a:extLst>
              </p:cNvPr>
              <p:cNvSpPr txBox="1"/>
              <p:nvPr/>
            </p:nvSpPr>
            <p:spPr>
              <a:xfrm>
                <a:off x="5708946" y="4016072"/>
                <a:ext cx="58035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FFT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)|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FF24CB-5FF4-4018-BC45-C0CAD52C1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946" y="4016072"/>
                <a:ext cx="5803576" cy="369332"/>
              </a:xfrm>
              <a:prstGeom prst="rect">
                <a:avLst/>
              </a:prstGeom>
              <a:blipFill>
                <a:blip r:embed="rId4"/>
                <a:stretch>
                  <a:fillRect l="-73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C1475F-8E40-4F55-AA0E-22A434F52AC3}"/>
              </a:ext>
            </a:extLst>
          </p:cNvPr>
          <p:cNvSpPr txBox="1"/>
          <p:nvPr/>
        </p:nvSpPr>
        <p:spPr>
          <a:xfrm>
            <a:off x="543161" y="2694041"/>
            <a:ext cx="609407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LP16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711301D-85F7-41D6-AC4E-69303FB4F033}"/>
              </a:ext>
            </a:extLst>
          </p:cNvPr>
          <p:cNvSpPr/>
          <p:nvPr/>
        </p:nvSpPr>
        <p:spPr>
          <a:xfrm>
            <a:off x="1620456" y="2164466"/>
            <a:ext cx="284544" cy="1585731"/>
          </a:xfrm>
          <a:prstGeom prst="leftBrace">
            <a:avLst>
              <a:gd name="adj1" fmla="val 2460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40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D97D0-9925-4E11-8FA6-9CB4BCB76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364"/>
            <a:ext cx="12192000" cy="439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3BC18-78FA-420C-ADCD-30596007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041" y="1333764"/>
            <a:ext cx="12555999" cy="41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3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D3C0F-87B2-4315-A9C8-44E195DEF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680" y="1322429"/>
            <a:ext cx="12694784" cy="42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4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29708-E5F1-49DA-848D-9747ED52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624" y="1391921"/>
            <a:ext cx="12731744" cy="41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38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rectional_spectrum">
            <a:hlinkClick r:id="" action="ppaction://media"/>
            <a:extLst>
              <a:ext uri="{FF2B5EF4-FFF2-40B4-BE49-F238E27FC236}">
                <a16:creationId xmlns:a16="http://schemas.microsoft.com/office/drawing/2014/main" id="{F1F1CBD9-9ED1-4646-BE33-83E1134AA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6045"/>
            <a:ext cx="12192000" cy="6438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909342-587E-4AE9-87F8-CB404BC03530}"/>
                  </a:ext>
                </a:extLst>
              </p:cNvPr>
              <p:cNvSpPr txBox="1"/>
              <p:nvPr/>
            </p:nvSpPr>
            <p:spPr>
              <a:xfrm>
                <a:off x="9861112" y="35930"/>
                <a:ext cx="2187907" cy="536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=−2/3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909342-587E-4AE9-87F8-CB404BC0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112" y="35930"/>
                <a:ext cx="2187907" cy="536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F416D-0E0E-4293-A543-5E386010F7B0}"/>
                  </a:ext>
                </a:extLst>
              </p:cNvPr>
              <p:cNvSpPr txBox="1"/>
              <p:nvPr/>
            </p:nvSpPr>
            <p:spPr>
              <a:xfrm>
                <a:off x="3091575" y="5948728"/>
                <a:ext cx="72391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−2/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4F416D-0E0E-4293-A543-5E386010F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75" y="5948728"/>
                <a:ext cx="723916" cy="338554"/>
              </a:xfrm>
              <a:prstGeom prst="rect">
                <a:avLst/>
              </a:prstGeom>
              <a:blipFill>
                <a:blip r:embed="rId6"/>
                <a:stretch>
                  <a:fillRect l="-1681" r="-7563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689F7-A900-4874-8B33-429244EDF06E}"/>
                  </a:ext>
                </a:extLst>
              </p:cNvPr>
              <p:cNvSpPr txBox="1"/>
              <p:nvPr/>
            </p:nvSpPr>
            <p:spPr>
              <a:xfrm rot="16200000">
                <a:off x="-114386" y="2968092"/>
                <a:ext cx="72391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−2/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689F7-A900-4874-8B33-429244EDF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14386" y="2968092"/>
                <a:ext cx="723916" cy="338554"/>
              </a:xfrm>
              <a:prstGeom prst="rect">
                <a:avLst/>
              </a:prstGeom>
              <a:blipFill>
                <a:blip r:embed="rId7"/>
                <a:stretch>
                  <a:fillRect t="-7563" r="-34545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FF3FA-F679-43CC-BDF9-2B846FCD0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144"/>
            <a:ext cx="12192000" cy="5852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928C7-7EEF-4A6C-900E-EC4C7D475682}"/>
                  </a:ext>
                </a:extLst>
              </p:cNvPr>
              <p:cNvSpPr txBox="1"/>
              <p:nvPr/>
            </p:nvSpPr>
            <p:spPr>
              <a:xfrm>
                <a:off x="5345057" y="276696"/>
                <a:ext cx="22330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928C7-7EEF-4A6C-900E-EC4C7D47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57" y="276696"/>
                <a:ext cx="223304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76794C-98C9-447C-BF43-5D6E140F3444}"/>
                  </a:ext>
                </a:extLst>
              </p:cNvPr>
              <p:cNvSpPr txBox="1"/>
              <p:nvPr/>
            </p:nvSpPr>
            <p:spPr>
              <a:xfrm>
                <a:off x="8599472" y="192907"/>
                <a:ext cx="3437864" cy="536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=−11/3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76794C-98C9-447C-BF43-5D6E140F3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472" y="192907"/>
                <a:ext cx="3437864" cy="536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090E07-94A1-499E-8A6E-CFAB113CF962}"/>
              </a:ext>
            </a:extLst>
          </p:cNvPr>
          <p:cNvCxnSpPr>
            <a:cxnSpLocks/>
          </p:cNvCxnSpPr>
          <p:nvPr/>
        </p:nvCxnSpPr>
        <p:spPr>
          <a:xfrm flipV="1">
            <a:off x="11227981" y="1913861"/>
            <a:ext cx="170121" cy="829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39521F-1CB3-4760-A26F-FEEA1F923A6E}"/>
              </a:ext>
            </a:extLst>
          </p:cNvPr>
          <p:cNvCxnSpPr>
            <a:cxnSpLocks/>
          </p:cNvCxnSpPr>
          <p:nvPr/>
        </p:nvCxnSpPr>
        <p:spPr>
          <a:xfrm flipH="1">
            <a:off x="1180618" y="159211"/>
            <a:ext cx="2647674" cy="3093275"/>
          </a:xfrm>
          <a:prstGeom prst="straightConnector1">
            <a:avLst/>
          </a:prstGeom>
          <a:ln w="5080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851CEF5-7FBA-45DA-8D7D-DA4CE0E99D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1" t="52255" r="74481" b="16869"/>
          <a:stretch/>
        </p:blipFill>
        <p:spPr>
          <a:xfrm>
            <a:off x="3828292" y="161060"/>
            <a:ext cx="3476732" cy="326794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D51C8EA-F941-454E-A2F6-A08EBD8CEE5D}"/>
              </a:ext>
            </a:extLst>
          </p:cNvPr>
          <p:cNvSpPr/>
          <p:nvPr/>
        </p:nvSpPr>
        <p:spPr>
          <a:xfrm>
            <a:off x="1180618" y="3252486"/>
            <a:ext cx="1990845" cy="19676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A915AB-C163-4461-8234-B04DA074F496}"/>
              </a:ext>
            </a:extLst>
          </p:cNvPr>
          <p:cNvCxnSpPr>
            <a:cxnSpLocks/>
          </p:cNvCxnSpPr>
          <p:nvPr/>
        </p:nvCxnSpPr>
        <p:spPr>
          <a:xfrm flipH="1">
            <a:off x="3200905" y="3429000"/>
            <a:ext cx="4104119" cy="1822571"/>
          </a:xfrm>
          <a:prstGeom prst="straightConnector1">
            <a:avLst/>
          </a:prstGeom>
          <a:ln w="5080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AD4523-D4D9-4EEE-A8FD-7F016B273929}"/>
              </a:ext>
            </a:extLst>
          </p:cNvPr>
          <p:cNvCxnSpPr>
            <a:cxnSpLocks/>
          </p:cNvCxnSpPr>
          <p:nvPr/>
        </p:nvCxnSpPr>
        <p:spPr>
          <a:xfrm flipV="1">
            <a:off x="6966928" y="3252486"/>
            <a:ext cx="0" cy="82933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6900DB-CA52-46F6-8EB8-BC5E27DB7F15}"/>
              </a:ext>
            </a:extLst>
          </p:cNvPr>
          <p:cNvCxnSpPr>
            <a:cxnSpLocks/>
          </p:cNvCxnSpPr>
          <p:nvPr/>
        </p:nvCxnSpPr>
        <p:spPr>
          <a:xfrm>
            <a:off x="3171463" y="522917"/>
            <a:ext cx="854496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1E9107-6BAD-42E9-A0D6-324B2E57AA28}"/>
                  </a:ext>
                </a:extLst>
              </p:cNvPr>
              <p:cNvSpPr txBox="1"/>
              <p:nvPr/>
            </p:nvSpPr>
            <p:spPr>
              <a:xfrm>
                <a:off x="3200905" y="5590919"/>
                <a:ext cx="596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1E9107-6BAD-42E9-A0D6-324B2E57A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905" y="5590919"/>
                <a:ext cx="596253" cy="276999"/>
              </a:xfrm>
              <a:prstGeom prst="rect">
                <a:avLst/>
              </a:prstGeom>
              <a:blipFill>
                <a:blip r:embed="rId7"/>
                <a:stretch>
                  <a:fillRect l="-1020" t="-2174" r="-918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A2963C-1019-46D6-9285-36ED771FAC8C}"/>
                  </a:ext>
                </a:extLst>
              </p:cNvPr>
              <p:cNvSpPr txBox="1"/>
              <p:nvPr/>
            </p:nvSpPr>
            <p:spPr>
              <a:xfrm rot="16200000">
                <a:off x="128349" y="2711884"/>
                <a:ext cx="596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A2963C-1019-46D6-9285-36ED771FA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8349" y="2711884"/>
                <a:ext cx="596253" cy="276999"/>
              </a:xfrm>
              <a:prstGeom prst="rect">
                <a:avLst/>
              </a:prstGeom>
              <a:blipFill>
                <a:blip r:embed="rId8"/>
                <a:stretch>
                  <a:fillRect l="-2174" t="-9278" r="-32609" b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4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B02D1-6284-4F54-B929-29D2FAB1D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962"/>
            <a:ext cx="12108829" cy="6398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53865-286A-4DA3-95A6-B112025D9AFD}"/>
                  </a:ext>
                </a:extLst>
              </p:cNvPr>
              <p:cNvSpPr txBox="1"/>
              <p:nvPr/>
            </p:nvSpPr>
            <p:spPr>
              <a:xfrm>
                <a:off x="8599472" y="192907"/>
                <a:ext cx="3210238" cy="536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=−7/3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C53865-286A-4DA3-95A6-B112025D9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472" y="192907"/>
                <a:ext cx="3210238" cy="536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8093E0-AF65-4C90-8C25-033A81E07BF9}"/>
                  </a:ext>
                </a:extLst>
              </p:cNvPr>
              <p:cNvSpPr txBox="1"/>
              <p:nvPr/>
            </p:nvSpPr>
            <p:spPr>
              <a:xfrm>
                <a:off x="3022001" y="6137572"/>
                <a:ext cx="72391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−2/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8093E0-AF65-4C90-8C25-033A81E07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001" y="6137572"/>
                <a:ext cx="723916" cy="338554"/>
              </a:xfrm>
              <a:prstGeom prst="rect">
                <a:avLst/>
              </a:prstGeom>
              <a:blipFill>
                <a:blip r:embed="rId5"/>
                <a:stretch>
                  <a:fillRect l="-1695" r="-8475" b="-3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1C9A5-7BE8-4747-B0FA-91FD7BBC8B9B}"/>
                  </a:ext>
                </a:extLst>
              </p:cNvPr>
              <p:cNvSpPr txBox="1"/>
              <p:nvPr/>
            </p:nvSpPr>
            <p:spPr>
              <a:xfrm rot="16200000">
                <a:off x="-109510" y="3127746"/>
                <a:ext cx="72391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−2/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1C9A5-7BE8-4747-B0FA-91FD7BBC8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9510" y="3127746"/>
                <a:ext cx="723916" cy="338554"/>
              </a:xfrm>
              <a:prstGeom prst="rect">
                <a:avLst/>
              </a:prstGeom>
              <a:blipFill>
                <a:blip r:embed="rId6"/>
                <a:stretch>
                  <a:fillRect t="-7563" r="-34545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078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77890" y="413330"/>
            <a:ext cx="4432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800" u="sng">
                <a:solidFill>
                  <a:schemeClr val="accent2">
                    <a:lumMod val="50000"/>
                  </a:schemeClr>
                </a:solidFill>
                <a:latin typeface="Avenir Black Oblique"/>
                <a:cs typeface="Avenir Black Oblique"/>
              </a:defRPr>
            </a:lvl1pPr>
          </a:lstStyle>
          <a:p>
            <a:r>
              <a:rPr lang="en-US" altLang="zh-CN" u="none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Turbulent energy cascade </a:t>
            </a:r>
            <a:endParaRPr lang="zh-CN" altLang="en-US" u="none" dirty="0">
              <a:solidFill>
                <a:schemeClr val="tx1"/>
              </a:solidFill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0911" y="5755291"/>
            <a:ext cx="4733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b="1">
                <a:solidFill>
                  <a:srgbClr val="FF0000"/>
                </a:solidFill>
                <a:latin typeface="Chalkboard"/>
                <a:cs typeface="Chalkboard"/>
              </a:defRPr>
            </a:lvl1pPr>
          </a:lstStyle>
          <a:p>
            <a:r>
              <a:rPr lang="en-US" altLang="zh-CN" sz="2000" b="0" dirty="0">
                <a:solidFill>
                  <a:srgbClr val="00009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Constant turbulent energy transfer rate </a:t>
            </a:r>
          </a:p>
          <a:p>
            <a:endParaRPr lang="zh-CN" altLang="en-US" sz="2000" b="0" dirty="0">
              <a:solidFill>
                <a:srgbClr val="000090"/>
              </a:solidFill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图片 5" descr="Schematic-illustration-of-the-energy-spectrum-of-turbulent-velocity-casca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1" y="1515200"/>
            <a:ext cx="6775400" cy="4153018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2573485" y="3185823"/>
            <a:ext cx="0" cy="2569468"/>
          </a:xfrm>
          <a:prstGeom prst="line">
            <a:avLst/>
          </a:prstGeom>
          <a:ln w="57150" cmpd="sng">
            <a:solidFill>
              <a:srgbClr val="0000FF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449374" y="6488668"/>
            <a:ext cx="7218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https://</a:t>
            </a:r>
            <a:r>
              <a:rPr lang="en-US" altLang="zh-CN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commons.wikimedia.org</a:t>
            </a:r>
            <a:r>
              <a:rPr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/w/</a:t>
            </a:r>
            <a:r>
              <a:rPr lang="en-US" altLang="zh-CN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index.php?curid</a:t>
            </a:r>
            <a:r>
              <a:rPr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=64829708</a:t>
            </a:r>
            <a:endParaRPr lang="zh-CN" altLang="en-US" dirty="0"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D49EAA8-B893-564B-AEEF-9852B975F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13" y="992832"/>
            <a:ext cx="5166565" cy="2569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5D7BBA-7299-4CD8-8B5B-92C2A231F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899" y="3954025"/>
            <a:ext cx="1593314" cy="2124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25B6FF-2252-4286-82EB-3C017C4AE730}"/>
                  </a:ext>
                </a:extLst>
              </p:cNvPr>
              <p:cNvSpPr txBox="1"/>
              <p:nvPr/>
            </p:nvSpPr>
            <p:spPr>
              <a:xfrm>
                <a:off x="7058687" y="5342800"/>
                <a:ext cx="1972463" cy="492443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→ℓ</m:t>
                      </m:r>
                      <m:r>
                        <a:rPr lang="en-US" sz="32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US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25B6FF-2252-4286-82EB-3C017C4AE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687" y="5342800"/>
                <a:ext cx="197246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4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rectional_spectrum">
            <a:hlinkClick r:id="" action="ppaction://media"/>
            <a:extLst>
              <a:ext uri="{FF2B5EF4-FFF2-40B4-BE49-F238E27FC236}">
                <a16:creationId xmlns:a16="http://schemas.microsoft.com/office/drawing/2014/main" id="{ADD5B88F-8B3D-48A4-B01D-4394D0A7B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96887"/>
            <a:ext cx="12192000" cy="58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9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62801-A4AF-4F9C-807C-1E3DAF18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8" y="14944"/>
            <a:ext cx="11347163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63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3753E-51A7-4A13-AE18-C4C2ADB2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140685"/>
            <a:ext cx="10592718" cy="65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0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CED3B8-FB59-4CDF-9768-A92F29EA0759}"/>
              </a:ext>
            </a:extLst>
          </p:cNvPr>
          <p:cNvSpPr/>
          <p:nvPr/>
        </p:nvSpPr>
        <p:spPr>
          <a:xfrm>
            <a:off x="101471" y="1912665"/>
            <a:ext cx="4065415" cy="2646720"/>
          </a:xfrm>
          <a:prstGeom prst="roundRect">
            <a:avLst>
              <a:gd name="adj" fmla="val 10058"/>
            </a:avLst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FF6927-345B-4C28-85FC-00B5F9382FFD}"/>
              </a:ext>
            </a:extLst>
          </p:cNvPr>
          <p:cNvSpPr/>
          <p:nvPr/>
        </p:nvSpPr>
        <p:spPr>
          <a:xfrm>
            <a:off x="1615823" y="1227612"/>
            <a:ext cx="4299224" cy="2974631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C40F8C-E7FD-4156-9E13-3005C6367F59}"/>
              </a:ext>
            </a:extLst>
          </p:cNvPr>
          <p:cNvSpPr/>
          <p:nvPr/>
        </p:nvSpPr>
        <p:spPr>
          <a:xfrm>
            <a:off x="3027550" y="100420"/>
            <a:ext cx="4299224" cy="2974631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D16C58-00C5-4A06-BF4C-E2A8AA2A2E5D}"/>
              </a:ext>
            </a:extLst>
          </p:cNvPr>
          <p:cNvSpPr/>
          <p:nvPr/>
        </p:nvSpPr>
        <p:spPr>
          <a:xfrm>
            <a:off x="7185563" y="741389"/>
            <a:ext cx="4299224" cy="2687611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B9B3961-133D-49EB-A32B-29A4E23C5CD6}"/>
              </a:ext>
            </a:extLst>
          </p:cNvPr>
          <p:cNvSpPr/>
          <p:nvPr/>
        </p:nvSpPr>
        <p:spPr>
          <a:xfrm>
            <a:off x="970536" y="3901214"/>
            <a:ext cx="4299224" cy="2707104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9AA104-4EDB-4958-A055-E7E8F2DC2461}"/>
              </a:ext>
            </a:extLst>
          </p:cNvPr>
          <p:cNvSpPr/>
          <p:nvPr/>
        </p:nvSpPr>
        <p:spPr>
          <a:xfrm>
            <a:off x="4019114" y="2248889"/>
            <a:ext cx="4299224" cy="2707104"/>
          </a:xfrm>
          <a:prstGeom prst="roundRect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6FC80C-195D-4A53-B9C1-C5B1D433AFF0}"/>
              </a:ext>
            </a:extLst>
          </p:cNvPr>
          <p:cNvSpPr/>
          <p:nvPr/>
        </p:nvSpPr>
        <p:spPr>
          <a:xfrm>
            <a:off x="7037791" y="3716020"/>
            <a:ext cx="4299224" cy="2707104"/>
          </a:xfrm>
          <a:prstGeom prst="roundRect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2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8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6D3E-3525-4C3C-83EE-F97A2630B694}"/>
              </a:ext>
            </a:extLst>
          </p:cNvPr>
          <p:cNvSpPr txBox="1">
            <a:spLocks/>
          </p:cNvSpPr>
          <p:nvPr/>
        </p:nvSpPr>
        <p:spPr>
          <a:xfrm>
            <a:off x="518160" y="1099661"/>
            <a:ext cx="11856720" cy="100107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Take‑home and outlook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2CE1A-F501-4CC2-A0A6-1DE5CAC2924E}"/>
                  </a:ext>
                </a:extLst>
              </p:cNvPr>
              <p:cNvSpPr txBox="1"/>
              <p:nvPr/>
            </p:nvSpPr>
            <p:spPr>
              <a:xfrm>
                <a:off x="3210432" y="2362132"/>
                <a:ext cx="6187440" cy="327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Single‑frequency polarization already encodes turbulence: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recover slopes.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Crossover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 smtClean="0">
                            <a:solidFill>
                              <a:srgbClr val="11111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sub>
                    </m:sSub>
                    <m:r>
                      <a:rPr lang="en-US" sz="2000" i="1" smtClean="0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2000" i="1">
                        <a:solidFill>
                          <a:srgbClr val="1111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</a:t>
                </a: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operationalizes separation of emission from screen.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Future work with LOFAR, </a:t>
                </a:r>
                <a:r>
                  <a:rPr lang="en-US" sz="2000" dirty="0" err="1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MeerKAT</a:t>
                </a:r>
                <a:r>
                  <a:rPr lang="en-US" sz="2000" dirty="0">
                    <a:solidFill>
                      <a:srgbClr val="11111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VLA archives; sets the stage for SKA when spectral coverage is sparse.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2CE1A-F501-4CC2-A0A6-1DE5CAC29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432" y="2362132"/>
                <a:ext cx="6187440" cy="3273525"/>
              </a:xfrm>
              <a:prstGeom prst="rect">
                <a:avLst/>
              </a:prstGeom>
              <a:blipFill>
                <a:blip r:embed="rId3"/>
                <a:stretch>
                  <a:fillRect l="-887" b="-2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955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l="-30000" t="-30000" r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F9086-58A2-4884-BDE5-B804248EC4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10000"/>
                </a:schemeClr>
              </a:gs>
              <a:gs pos="74000">
                <a:schemeClr val="bg1">
                  <a:lumMod val="85000"/>
                  <a:alpha val="10000"/>
                </a:schemeClr>
              </a:gs>
              <a:gs pos="83000">
                <a:schemeClr val="bg1">
                  <a:lumMod val="85000"/>
                  <a:alpha val="10000"/>
                </a:schemeClr>
              </a:gs>
              <a:gs pos="100000">
                <a:schemeClr val="bg1">
                  <a:lumMod val="85000"/>
                  <a:alpha val="1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337A6-2A03-4D8E-81C8-0C1732F2A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269" y="1385948"/>
            <a:ext cx="12240269" cy="1001077"/>
          </a:xfrm>
        </p:spPr>
        <p:txBody>
          <a:bodyPr>
            <a:noAutofit/>
          </a:bodyPr>
          <a:lstStyle/>
          <a:p>
            <a:r>
              <a:rPr lang="en-US" sz="3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Polarization Directional Spectrum - A New Turbulence Measure from Multi-frequency Synchrotron Polarization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7ADA81-B824-4B0A-9E55-D09335A0408B}"/>
              </a:ext>
            </a:extLst>
          </p:cNvPr>
          <p:cNvSpPr txBox="1"/>
          <p:nvPr/>
        </p:nvSpPr>
        <p:spPr>
          <a:xfrm>
            <a:off x="6033057" y="5737080"/>
            <a:ext cx="5872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Alex 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Lazarian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(UW Madison)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56721-6D9E-4533-BE06-BAEEA84A4CB4}"/>
              </a:ext>
            </a:extLst>
          </p:cNvPr>
          <p:cNvSpPr txBox="1"/>
          <p:nvPr/>
        </p:nvSpPr>
        <p:spPr>
          <a:xfrm>
            <a:off x="4349854" y="3853429"/>
            <a:ext cx="4823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Aliaksandr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Melnichenka</a:t>
            </a:r>
            <a:endParaRPr lang="en-US" sz="2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9242A-DE6E-4588-A6A6-8A733CFA3BAD}"/>
              </a:ext>
            </a:extLst>
          </p:cNvPr>
          <p:cNvSpPr txBox="1"/>
          <p:nvPr/>
        </p:nvSpPr>
        <p:spPr>
          <a:xfrm>
            <a:off x="5198167" y="6188929"/>
            <a:ext cx="69205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Dmitry 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Pogosyan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(University of Alberta)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27D47-65AE-4415-B4B9-38A7484F5B2E}"/>
              </a:ext>
            </a:extLst>
          </p:cNvPr>
          <p:cNvSpPr txBox="1"/>
          <p:nvPr/>
        </p:nvSpPr>
        <p:spPr>
          <a:xfrm>
            <a:off x="4843503" y="4360731"/>
            <a:ext cx="264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Berea College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20596-7CF2-4EEA-A146-F5982FC0B1B3}"/>
              </a:ext>
            </a:extLst>
          </p:cNvPr>
          <p:cNvSpPr txBox="1"/>
          <p:nvPr/>
        </p:nvSpPr>
        <p:spPr>
          <a:xfrm>
            <a:off x="-2456552" y="5450265"/>
            <a:ext cx="114258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American Astronomical Society (AAS 248)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January 7, 2026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Phoenix, AZ.</a:t>
            </a:r>
          </a:p>
        </p:txBody>
      </p:sp>
    </p:spTree>
    <p:extLst>
      <p:ext uri="{BB962C8B-B14F-4D97-AF65-F5344CB8AC3E}">
        <p14:creationId xmlns:p14="http://schemas.microsoft.com/office/powerpoint/2010/main" val="161738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3" name="Group 4"/>
          <p:cNvGrpSpPr>
            <a:grpSpLocks/>
          </p:cNvGrpSpPr>
          <p:nvPr/>
        </p:nvGrpSpPr>
        <p:grpSpPr bwMode="auto">
          <a:xfrm>
            <a:off x="1187450" y="1295400"/>
            <a:ext cx="9903884" cy="1955800"/>
            <a:chOff x="513" y="768"/>
            <a:chExt cx="4679" cy="1232"/>
          </a:xfrm>
        </p:grpSpPr>
        <p:sp>
          <p:nvSpPr>
            <p:cNvPr id="23635" name="Rectangle 5"/>
            <p:cNvSpPr>
              <a:spLocks noChangeArrowheads="1"/>
            </p:cNvSpPr>
            <p:nvPr/>
          </p:nvSpPr>
          <p:spPr bwMode="auto">
            <a:xfrm>
              <a:off x="591" y="768"/>
              <a:ext cx="47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  <a:r>
                <a:rPr lang="en-US" sz="3600" baseline="3000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2</a:t>
              </a:r>
              <a:r>
                <a:rPr lang="en-US" sz="3600" baseline="-2500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l </a:t>
              </a:r>
              <a:r>
                <a:rPr lang="en-US" sz="3600" baseline="30000" dirty="0">
                  <a:solidFill>
                    <a:srgbClr val="FFFFFF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2</a:t>
              </a:r>
              <a:r>
                <a:rPr lang="en-US" sz="3600" dirty="0">
                  <a:solidFill>
                    <a:srgbClr val="FFFFFF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endParaRPr lang="en-US" dirty="0">
                <a:solidFill>
                  <a:srgbClr val="FFFF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636" name="Text Box 6"/>
            <p:cNvSpPr txBox="1">
              <a:spLocks noChangeArrowheads="1"/>
            </p:cNvSpPr>
            <p:nvPr/>
          </p:nvSpPr>
          <p:spPr bwMode="auto">
            <a:xfrm>
              <a:off x="1051" y="929"/>
              <a:ext cx="826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sz="36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= </a:t>
              </a:r>
              <a:r>
                <a:rPr lang="en-US" sz="3600" b="0" i="0" dirty="0" err="1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const</a:t>
              </a:r>
              <a:endParaRPr lang="en-US" sz="3600" b="0" i="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637" name="Text Box 7"/>
            <p:cNvSpPr txBox="1">
              <a:spLocks noChangeArrowheads="1"/>
            </p:cNvSpPr>
            <p:nvPr/>
          </p:nvSpPr>
          <p:spPr bwMode="auto">
            <a:xfrm>
              <a:off x="623" y="1105"/>
              <a:ext cx="496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sz="3600" b="0" i="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</a:t>
              </a:r>
              <a:r>
                <a:rPr lang="en-US" sz="3600" b="0" i="0" baseline="-25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en-US" sz="3600" b="0" i="0" baseline="-25000" dirty="0" err="1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cas,l</a:t>
              </a:r>
              <a:endParaRPr lang="en-US" sz="3600" b="0" i="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638" name="Line 8"/>
            <p:cNvSpPr>
              <a:spLocks noChangeShapeType="1"/>
            </p:cNvSpPr>
            <p:nvPr/>
          </p:nvSpPr>
          <p:spPr bwMode="auto">
            <a:xfrm>
              <a:off x="513" y="1137"/>
              <a:ext cx="444" cy="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639" name="Text Box 9"/>
            <p:cNvSpPr txBox="1">
              <a:spLocks noChangeArrowheads="1"/>
            </p:cNvSpPr>
            <p:nvPr/>
          </p:nvSpPr>
          <p:spPr bwMode="auto">
            <a:xfrm>
              <a:off x="615" y="1552"/>
              <a:ext cx="1186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sz="36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t</a:t>
              </a:r>
              <a:r>
                <a:rPr lang="en-US" sz="3600" b="0" i="0" baseline="-2500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</a:t>
              </a:r>
              <a:r>
                <a:rPr lang="en-US" sz="3600" b="0" i="0" baseline="-25000" dirty="0" err="1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cas,l</a:t>
              </a:r>
              <a:r>
                <a:rPr lang="en-US" sz="36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= l/</a:t>
              </a:r>
              <a:r>
                <a:rPr lang="en-US" sz="3600" b="0" i="0" dirty="0" err="1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  <a:r>
                <a:rPr lang="en-US" sz="3600" b="0" i="0" baseline="-25000" dirty="0" err="1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l</a:t>
              </a:r>
              <a:endParaRPr lang="en-US" sz="3600" b="0" i="0" baseline="-250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640" name="AutoShape 10"/>
            <p:cNvSpPr>
              <a:spLocks/>
            </p:cNvSpPr>
            <p:nvPr/>
          </p:nvSpPr>
          <p:spPr bwMode="auto">
            <a:xfrm>
              <a:off x="2323" y="953"/>
              <a:ext cx="145" cy="1015"/>
            </a:xfrm>
            <a:prstGeom prst="rightBrace">
              <a:avLst>
                <a:gd name="adj1" fmla="val 58333"/>
                <a:gd name="adj2" fmla="val 50000"/>
              </a:avLst>
            </a:prstGeom>
            <a:noFill/>
            <a:ln w="28575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641" name="Text Box 11"/>
            <p:cNvSpPr txBox="1">
              <a:spLocks noChangeArrowheads="1"/>
            </p:cNvSpPr>
            <p:nvPr/>
          </p:nvSpPr>
          <p:spPr bwMode="auto">
            <a:xfrm>
              <a:off x="2592" y="1104"/>
              <a:ext cx="363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sz="36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  <a:r>
                <a:rPr lang="en-US" sz="3600" b="0" i="0" baseline="-2500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l</a:t>
              </a:r>
              <a:r>
                <a:rPr lang="en-US" sz="3600" b="0" i="0" baseline="3000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3</a:t>
              </a:r>
              <a:endParaRPr lang="en-US" sz="3600" b="0" i="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642" name="Line 12"/>
            <p:cNvSpPr>
              <a:spLocks noChangeShapeType="1"/>
            </p:cNvSpPr>
            <p:nvPr/>
          </p:nvSpPr>
          <p:spPr bwMode="auto">
            <a:xfrm>
              <a:off x="2604" y="1485"/>
              <a:ext cx="5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643" name="Text Box 13"/>
            <p:cNvSpPr txBox="1">
              <a:spLocks noChangeArrowheads="1"/>
            </p:cNvSpPr>
            <p:nvPr/>
          </p:nvSpPr>
          <p:spPr bwMode="auto">
            <a:xfrm>
              <a:off x="2696" y="1484"/>
              <a:ext cx="14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sz="36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l</a:t>
              </a:r>
            </a:p>
          </p:txBody>
        </p:sp>
        <p:sp>
          <p:nvSpPr>
            <p:cNvPr id="23644" name="Text Box 14"/>
            <p:cNvSpPr txBox="1">
              <a:spLocks noChangeArrowheads="1"/>
            </p:cNvSpPr>
            <p:nvPr/>
          </p:nvSpPr>
          <p:spPr bwMode="auto">
            <a:xfrm>
              <a:off x="3216" y="1296"/>
              <a:ext cx="172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sz="36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= </a:t>
              </a:r>
              <a:r>
                <a:rPr lang="en-US" sz="3600" b="0" i="0" dirty="0" err="1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const</a:t>
              </a:r>
              <a:r>
                <a:rPr lang="en-US" sz="36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, </a:t>
              </a:r>
              <a:r>
                <a:rPr lang="en-US" sz="3600" b="0" i="0" dirty="0" err="1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V</a:t>
              </a:r>
              <a:r>
                <a:rPr lang="en-US" sz="3600" b="0" i="0" baseline="-25000" dirty="0" err="1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l</a:t>
              </a:r>
              <a:r>
                <a:rPr lang="en-US" sz="36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 ~ l</a:t>
              </a:r>
              <a:r>
                <a:rPr lang="en-US" sz="3600" b="0" i="0" baseline="3000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1/3</a:t>
              </a:r>
              <a:endParaRPr lang="en-US" sz="3600" b="0" i="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3645" name="Text Box 15"/>
            <p:cNvSpPr txBox="1">
              <a:spLocks noChangeArrowheads="1"/>
            </p:cNvSpPr>
            <p:nvPr/>
          </p:nvSpPr>
          <p:spPr bwMode="auto">
            <a:xfrm>
              <a:off x="3792" y="1632"/>
              <a:ext cx="140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2pPr>
              <a:lvl3pPr marL="11430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3pPr>
              <a:lvl4pPr marL="16002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4pPr>
              <a:lvl5pPr marL="2057400" indent="-228600"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 i="1">
                  <a:solidFill>
                    <a:schemeClr val="tx1"/>
                  </a:solidFill>
                  <a:latin typeface="Arial Narrow" charset="0"/>
                  <a:ea typeface="ＭＳ Ｐゴシック" charset="0"/>
                </a:defRPr>
              </a:lvl9pPr>
            </a:lstStyle>
            <a:p>
              <a:r>
                <a:rPr lang="en-US" sz="32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hlinkClick r:id="" action="ppaction://noaction"/>
                </a:rPr>
                <a:t>Or</a:t>
              </a:r>
              <a:r>
                <a:rPr lang="en-US" sz="3200" b="0" i="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, E(k)~k</a:t>
              </a:r>
              <a:r>
                <a:rPr lang="en-US" sz="3200" b="0" i="0" baseline="3000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-5/3</a:t>
              </a:r>
              <a:r>
                <a:rPr lang="en-US" sz="3200" b="0" i="0" baseline="30000" dirty="0">
                  <a:solidFill>
                    <a:srgbClr val="FFFFFF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/3</a:t>
              </a:r>
              <a:endParaRPr lang="en-US" sz="3600" b="0" i="0" dirty="0">
                <a:solidFill>
                  <a:srgbClr val="FFFF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23554" name="Freeform 18"/>
          <p:cNvSpPr>
            <a:spLocks/>
          </p:cNvSpPr>
          <p:nvPr/>
        </p:nvSpPr>
        <p:spPr bwMode="auto">
          <a:xfrm>
            <a:off x="4470401" y="3505200"/>
            <a:ext cx="1121833" cy="617538"/>
          </a:xfrm>
          <a:custGeom>
            <a:avLst/>
            <a:gdLst>
              <a:gd name="T0" fmla="*/ 2147483647 w 1483"/>
              <a:gd name="T1" fmla="*/ 2147483647 h 1334"/>
              <a:gd name="T2" fmla="*/ 2147483647 w 1483"/>
              <a:gd name="T3" fmla="*/ 2147483647 h 1334"/>
              <a:gd name="T4" fmla="*/ 2147483647 w 1483"/>
              <a:gd name="T5" fmla="*/ 2147483647 h 1334"/>
              <a:gd name="T6" fmla="*/ 2147483647 w 1483"/>
              <a:gd name="T7" fmla="*/ 2147483647 h 1334"/>
              <a:gd name="T8" fmla="*/ 2147483647 w 1483"/>
              <a:gd name="T9" fmla="*/ 2147483647 h 1334"/>
              <a:gd name="T10" fmla="*/ 2147483647 w 1483"/>
              <a:gd name="T11" fmla="*/ 2147483647 h 1334"/>
              <a:gd name="T12" fmla="*/ 2147483647 w 1483"/>
              <a:gd name="T13" fmla="*/ 2147483647 h 1334"/>
              <a:gd name="T14" fmla="*/ 2147483647 w 1483"/>
              <a:gd name="T15" fmla="*/ 2147483647 h 1334"/>
              <a:gd name="T16" fmla="*/ 2147483647 w 1483"/>
              <a:gd name="T17" fmla="*/ 2147483647 h 1334"/>
              <a:gd name="T18" fmla="*/ 2147483647 w 1483"/>
              <a:gd name="T19" fmla="*/ 2147483647 h 1334"/>
              <a:gd name="T20" fmla="*/ 2147483647 w 1483"/>
              <a:gd name="T21" fmla="*/ 2147483647 h 1334"/>
              <a:gd name="T22" fmla="*/ 2147483647 w 1483"/>
              <a:gd name="T23" fmla="*/ 2147483647 h 1334"/>
              <a:gd name="T24" fmla="*/ 2147483647 w 1483"/>
              <a:gd name="T25" fmla="*/ 2147483647 h 1334"/>
              <a:gd name="T26" fmla="*/ 2147483647 w 1483"/>
              <a:gd name="T27" fmla="*/ 2147483647 h 1334"/>
              <a:gd name="T28" fmla="*/ 2147483647 w 1483"/>
              <a:gd name="T29" fmla="*/ 2147483647 h 1334"/>
              <a:gd name="T30" fmla="*/ 2147483647 w 1483"/>
              <a:gd name="T31" fmla="*/ 2147483647 h 1334"/>
              <a:gd name="T32" fmla="*/ 2147483647 w 1483"/>
              <a:gd name="T33" fmla="*/ 2147483647 h 1334"/>
              <a:gd name="T34" fmla="*/ 2147483647 w 1483"/>
              <a:gd name="T35" fmla="*/ 2147483647 h 1334"/>
              <a:gd name="T36" fmla="*/ 2147483647 w 1483"/>
              <a:gd name="T37" fmla="*/ 2147483647 h 1334"/>
              <a:gd name="T38" fmla="*/ 2147483647 w 1483"/>
              <a:gd name="T39" fmla="*/ 2147483647 h 1334"/>
              <a:gd name="T40" fmla="*/ 2147483647 w 1483"/>
              <a:gd name="T41" fmla="*/ 2147483647 h 1334"/>
              <a:gd name="T42" fmla="*/ 2147483647 w 1483"/>
              <a:gd name="T43" fmla="*/ 2147483647 h 1334"/>
              <a:gd name="T44" fmla="*/ 2147483647 w 1483"/>
              <a:gd name="T45" fmla="*/ 2147483647 h 1334"/>
              <a:gd name="T46" fmla="*/ 2147483647 w 1483"/>
              <a:gd name="T47" fmla="*/ 2147483647 h 1334"/>
              <a:gd name="T48" fmla="*/ 2147483647 w 1483"/>
              <a:gd name="T49" fmla="*/ 2147483647 h 1334"/>
              <a:gd name="T50" fmla="*/ 2147483647 w 1483"/>
              <a:gd name="T51" fmla="*/ 2147483647 h 1334"/>
              <a:gd name="T52" fmla="*/ 2147483647 w 1483"/>
              <a:gd name="T53" fmla="*/ 2147483647 h 1334"/>
              <a:gd name="T54" fmla="*/ 2147483647 w 1483"/>
              <a:gd name="T55" fmla="*/ 2147483647 h 1334"/>
              <a:gd name="T56" fmla="*/ 2147483647 w 1483"/>
              <a:gd name="T57" fmla="*/ 2147483647 h 1334"/>
              <a:gd name="T58" fmla="*/ 2147483647 w 1483"/>
              <a:gd name="T59" fmla="*/ 2147483647 h 1334"/>
              <a:gd name="T60" fmla="*/ 2147483647 w 1483"/>
              <a:gd name="T61" fmla="*/ 2147483647 h 1334"/>
              <a:gd name="T62" fmla="*/ 2147483647 w 1483"/>
              <a:gd name="T63" fmla="*/ 2147483647 h 1334"/>
              <a:gd name="T64" fmla="*/ 2147483647 w 1483"/>
              <a:gd name="T65" fmla="*/ 2147483647 h 1334"/>
              <a:gd name="T66" fmla="*/ 2147483647 w 1483"/>
              <a:gd name="T67" fmla="*/ 2147483647 h 1334"/>
              <a:gd name="T68" fmla="*/ 2147483647 w 1483"/>
              <a:gd name="T69" fmla="*/ 2147483647 h 1334"/>
              <a:gd name="T70" fmla="*/ 2147483647 w 1483"/>
              <a:gd name="T71" fmla="*/ 2147483647 h 1334"/>
              <a:gd name="T72" fmla="*/ 2147483647 w 1483"/>
              <a:gd name="T73" fmla="*/ 2147483647 h 1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483"/>
              <a:gd name="T112" fmla="*/ 0 h 1334"/>
              <a:gd name="T113" fmla="*/ 1483 w 1483"/>
              <a:gd name="T114" fmla="*/ 1334 h 13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483" h="1334">
                <a:moveTo>
                  <a:pt x="609" y="19"/>
                </a:moveTo>
                <a:cubicBezTo>
                  <a:pt x="568" y="32"/>
                  <a:pt x="526" y="35"/>
                  <a:pt x="485" y="46"/>
                </a:cubicBezTo>
                <a:cubicBezTo>
                  <a:pt x="458" y="52"/>
                  <a:pt x="405" y="63"/>
                  <a:pt x="405" y="63"/>
                </a:cubicBezTo>
                <a:cubicBezTo>
                  <a:pt x="384" y="78"/>
                  <a:pt x="360" y="89"/>
                  <a:pt x="342" y="108"/>
                </a:cubicBezTo>
                <a:cubicBezTo>
                  <a:pt x="322" y="127"/>
                  <a:pt x="302" y="166"/>
                  <a:pt x="289" y="188"/>
                </a:cubicBezTo>
                <a:cubicBezTo>
                  <a:pt x="266" y="223"/>
                  <a:pt x="235" y="253"/>
                  <a:pt x="209" y="286"/>
                </a:cubicBezTo>
                <a:cubicBezTo>
                  <a:pt x="192" y="332"/>
                  <a:pt x="156" y="369"/>
                  <a:pt x="129" y="410"/>
                </a:cubicBezTo>
                <a:cubicBezTo>
                  <a:pt x="98" y="454"/>
                  <a:pt x="82" y="504"/>
                  <a:pt x="58" y="552"/>
                </a:cubicBezTo>
                <a:cubicBezTo>
                  <a:pt x="35" y="664"/>
                  <a:pt x="0" y="814"/>
                  <a:pt x="67" y="908"/>
                </a:cubicBezTo>
                <a:cubicBezTo>
                  <a:pt x="111" y="971"/>
                  <a:pt x="90" y="920"/>
                  <a:pt x="156" y="961"/>
                </a:cubicBezTo>
                <a:cubicBezTo>
                  <a:pt x="208" y="992"/>
                  <a:pt x="263" y="1018"/>
                  <a:pt x="316" y="1050"/>
                </a:cubicBezTo>
                <a:cubicBezTo>
                  <a:pt x="390" y="1095"/>
                  <a:pt x="342" y="1078"/>
                  <a:pt x="396" y="1094"/>
                </a:cubicBezTo>
                <a:cubicBezTo>
                  <a:pt x="427" y="1115"/>
                  <a:pt x="457" y="1135"/>
                  <a:pt x="493" y="1148"/>
                </a:cubicBezTo>
                <a:cubicBezTo>
                  <a:pt x="569" y="1223"/>
                  <a:pt x="522" y="1184"/>
                  <a:pt x="618" y="1246"/>
                </a:cubicBezTo>
                <a:cubicBezTo>
                  <a:pt x="635" y="1257"/>
                  <a:pt x="650" y="1274"/>
                  <a:pt x="671" y="1281"/>
                </a:cubicBezTo>
                <a:cubicBezTo>
                  <a:pt x="738" y="1303"/>
                  <a:pt x="815" y="1312"/>
                  <a:pt x="885" y="1326"/>
                </a:cubicBezTo>
                <a:cubicBezTo>
                  <a:pt x="938" y="1322"/>
                  <a:pt x="998" y="1334"/>
                  <a:pt x="1045" y="1308"/>
                </a:cubicBezTo>
                <a:cubicBezTo>
                  <a:pt x="1055" y="1301"/>
                  <a:pt x="1060" y="1288"/>
                  <a:pt x="1071" y="1281"/>
                </a:cubicBezTo>
                <a:cubicBezTo>
                  <a:pt x="1098" y="1260"/>
                  <a:pt x="1117" y="1260"/>
                  <a:pt x="1151" y="1254"/>
                </a:cubicBezTo>
                <a:cubicBezTo>
                  <a:pt x="1160" y="1245"/>
                  <a:pt x="1167" y="1234"/>
                  <a:pt x="1178" y="1228"/>
                </a:cubicBezTo>
                <a:cubicBezTo>
                  <a:pt x="1194" y="1219"/>
                  <a:pt x="1231" y="1210"/>
                  <a:pt x="1231" y="1210"/>
                </a:cubicBezTo>
                <a:cubicBezTo>
                  <a:pt x="1264" y="1176"/>
                  <a:pt x="1287" y="1144"/>
                  <a:pt x="1311" y="1103"/>
                </a:cubicBezTo>
                <a:cubicBezTo>
                  <a:pt x="1329" y="1029"/>
                  <a:pt x="1306" y="1103"/>
                  <a:pt x="1338" y="1041"/>
                </a:cubicBezTo>
                <a:cubicBezTo>
                  <a:pt x="1353" y="1010"/>
                  <a:pt x="1356" y="972"/>
                  <a:pt x="1373" y="943"/>
                </a:cubicBezTo>
                <a:cubicBezTo>
                  <a:pt x="1380" y="930"/>
                  <a:pt x="1393" y="921"/>
                  <a:pt x="1400" y="908"/>
                </a:cubicBezTo>
                <a:cubicBezTo>
                  <a:pt x="1483" y="743"/>
                  <a:pt x="1409" y="848"/>
                  <a:pt x="1471" y="766"/>
                </a:cubicBezTo>
                <a:cubicBezTo>
                  <a:pt x="1474" y="688"/>
                  <a:pt x="1480" y="611"/>
                  <a:pt x="1480" y="534"/>
                </a:cubicBezTo>
                <a:cubicBezTo>
                  <a:pt x="1480" y="456"/>
                  <a:pt x="1480" y="379"/>
                  <a:pt x="1471" y="303"/>
                </a:cubicBezTo>
                <a:cubicBezTo>
                  <a:pt x="1458" y="207"/>
                  <a:pt x="1279" y="119"/>
                  <a:pt x="1205" y="81"/>
                </a:cubicBezTo>
                <a:cubicBezTo>
                  <a:pt x="1207" y="90"/>
                  <a:pt x="1222" y="107"/>
                  <a:pt x="1213" y="108"/>
                </a:cubicBezTo>
                <a:cubicBezTo>
                  <a:pt x="1177" y="111"/>
                  <a:pt x="1142" y="93"/>
                  <a:pt x="1107" y="90"/>
                </a:cubicBezTo>
                <a:cubicBezTo>
                  <a:pt x="952" y="75"/>
                  <a:pt x="1041" y="82"/>
                  <a:pt x="840" y="72"/>
                </a:cubicBezTo>
                <a:cubicBezTo>
                  <a:pt x="796" y="60"/>
                  <a:pt x="761" y="51"/>
                  <a:pt x="716" y="46"/>
                </a:cubicBezTo>
                <a:cubicBezTo>
                  <a:pt x="698" y="40"/>
                  <a:pt x="679" y="34"/>
                  <a:pt x="662" y="28"/>
                </a:cubicBezTo>
                <a:cubicBezTo>
                  <a:pt x="653" y="25"/>
                  <a:pt x="644" y="21"/>
                  <a:pt x="636" y="19"/>
                </a:cubicBezTo>
                <a:cubicBezTo>
                  <a:pt x="627" y="15"/>
                  <a:pt x="609" y="0"/>
                  <a:pt x="609" y="10"/>
                </a:cubicBezTo>
                <a:cubicBezTo>
                  <a:pt x="609" y="13"/>
                  <a:pt x="609" y="16"/>
                  <a:pt x="609" y="19"/>
                </a:cubicBezTo>
                <a:close/>
              </a:path>
            </a:pathLst>
          </a:custGeom>
          <a:solidFill>
            <a:schemeClr val="hlink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55" name="Freeform 19"/>
          <p:cNvSpPr>
            <a:spLocks/>
          </p:cNvSpPr>
          <p:nvPr/>
        </p:nvSpPr>
        <p:spPr bwMode="auto">
          <a:xfrm>
            <a:off x="4546601" y="4179889"/>
            <a:ext cx="1208617" cy="617537"/>
          </a:xfrm>
          <a:custGeom>
            <a:avLst/>
            <a:gdLst>
              <a:gd name="T0" fmla="*/ 2147483647 w 1483"/>
              <a:gd name="T1" fmla="*/ 2147483647 h 1334"/>
              <a:gd name="T2" fmla="*/ 2147483647 w 1483"/>
              <a:gd name="T3" fmla="*/ 2147483647 h 1334"/>
              <a:gd name="T4" fmla="*/ 2147483647 w 1483"/>
              <a:gd name="T5" fmla="*/ 2147483647 h 1334"/>
              <a:gd name="T6" fmla="*/ 2147483647 w 1483"/>
              <a:gd name="T7" fmla="*/ 2147483647 h 1334"/>
              <a:gd name="T8" fmla="*/ 2147483647 w 1483"/>
              <a:gd name="T9" fmla="*/ 2147483647 h 1334"/>
              <a:gd name="T10" fmla="*/ 2147483647 w 1483"/>
              <a:gd name="T11" fmla="*/ 2147483647 h 1334"/>
              <a:gd name="T12" fmla="*/ 2147483647 w 1483"/>
              <a:gd name="T13" fmla="*/ 2147483647 h 1334"/>
              <a:gd name="T14" fmla="*/ 2147483647 w 1483"/>
              <a:gd name="T15" fmla="*/ 2147483647 h 1334"/>
              <a:gd name="T16" fmla="*/ 2147483647 w 1483"/>
              <a:gd name="T17" fmla="*/ 2147483647 h 1334"/>
              <a:gd name="T18" fmla="*/ 2147483647 w 1483"/>
              <a:gd name="T19" fmla="*/ 2147483647 h 1334"/>
              <a:gd name="T20" fmla="*/ 2147483647 w 1483"/>
              <a:gd name="T21" fmla="*/ 2147483647 h 1334"/>
              <a:gd name="T22" fmla="*/ 2147483647 w 1483"/>
              <a:gd name="T23" fmla="*/ 2147483647 h 1334"/>
              <a:gd name="T24" fmla="*/ 2147483647 w 1483"/>
              <a:gd name="T25" fmla="*/ 2147483647 h 1334"/>
              <a:gd name="T26" fmla="*/ 2147483647 w 1483"/>
              <a:gd name="T27" fmla="*/ 2147483647 h 1334"/>
              <a:gd name="T28" fmla="*/ 2147483647 w 1483"/>
              <a:gd name="T29" fmla="*/ 2147483647 h 1334"/>
              <a:gd name="T30" fmla="*/ 2147483647 w 1483"/>
              <a:gd name="T31" fmla="*/ 2147483647 h 1334"/>
              <a:gd name="T32" fmla="*/ 2147483647 w 1483"/>
              <a:gd name="T33" fmla="*/ 2147483647 h 1334"/>
              <a:gd name="T34" fmla="*/ 2147483647 w 1483"/>
              <a:gd name="T35" fmla="*/ 2147483647 h 1334"/>
              <a:gd name="T36" fmla="*/ 2147483647 w 1483"/>
              <a:gd name="T37" fmla="*/ 2147483647 h 1334"/>
              <a:gd name="T38" fmla="*/ 2147483647 w 1483"/>
              <a:gd name="T39" fmla="*/ 2147483647 h 1334"/>
              <a:gd name="T40" fmla="*/ 2147483647 w 1483"/>
              <a:gd name="T41" fmla="*/ 2147483647 h 1334"/>
              <a:gd name="T42" fmla="*/ 2147483647 w 1483"/>
              <a:gd name="T43" fmla="*/ 2147483647 h 1334"/>
              <a:gd name="T44" fmla="*/ 2147483647 w 1483"/>
              <a:gd name="T45" fmla="*/ 2147483647 h 1334"/>
              <a:gd name="T46" fmla="*/ 2147483647 w 1483"/>
              <a:gd name="T47" fmla="*/ 2147483647 h 1334"/>
              <a:gd name="T48" fmla="*/ 2147483647 w 1483"/>
              <a:gd name="T49" fmla="*/ 2147483647 h 1334"/>
              <a:gd name="T50" fmla="*/ 2147483647 w 1483"/>
              <a:gd name="T51" fmla="*/ 2147483647 h 1334"/>
              <a:gd name="T52" fmla="*/ 2147483647 w 1483"/>
              <a:gd name="T53" fmla="*/ 2147483647 h 1334"/>
              <a:gd name="T54" fmla="*/ 2147483647 w 1483"/>
              <a:gd name="T55" fmla="*/ 2147483647 h 1334"/>
              <a:gd name="T56" fmla="*/ 2147483647 w 1483"/>
              <a:gd name="T57" fmla="*/ 2147483647 h 1334"/>
              <a:gd name="T58" fmla="*/ 2147483647 w 1483"/>
              <a:gd name="T59" fmla="*/ 2147483647 h 1334"/>
              <a:gd name="T60" fmla="*/ 2147483647 w 1483"/>
              <a:gd name="T61" fmla="*/ 2147483647 h 1334"/>
              <a:gd name="T62" fmla="*/ 2147483647 w 1483"/>
              <a:gd name="T63" fmla="*/ 2147483647 h 1334"/>
              <a:gd name="T64" fmla="*/ 2147483647 w 1483"/>
              <a:gd name="T65" fmla="*/ 2147483647 h 1334"/>
              <a:gd name="T66" fmla="*/ 2147483647 w 1483"/>
              <a:gd name="T67" fmla="*/ 2147483647 h 1334"/>
              <a:gd name="T68" fmla="*/ 2147483647 w 1483"/>
              <a:gd name="T69" fmla="*/ 2147483647 h 1334"/>
              <a:gd name="T70" fmla="*/ 2147483647 w 1483"/>
              <a:gd name="T71" fmla="*/ 2147483647 h 1334"/>
              <a:gd name="T72" fmla="*/ 2147483647 w 1483"/>
              <a:gd name="T73" fmla="*/ 2147483647 h 1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483"/>
              <a:gd name="T112" fmla="*/ 0 h 1334"/>
              <a:gd name="T113" fmla="*/ 1483 w 1483"/>
              <a:gd name="T114" fmla="*/ 1334 h 13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483" h="1334">
                <a:moveTo>
                  <a:pt x="609" y="19"/>
                </a:moveTo>
                <a:cubicBezTo>
                  <a:pt x="568" y="32"/>
                  <a:pt x="526" y="35"/>
                  <a:pt x="485" y="46"/>
                </a:cubicBezTo>
                <a:cubicBezTo>
                  <a:pt x="458" y="52"/>
                  <a:pt x="405" y="63"/>
                  <a:pt x="405" y="63"/>
                </a:cubicBezTo>
                <a:cubicBezTo>
                  <a:pt x="384" y="78"/>
                  <a:pt x="360" y="89"/>
                  <a:pt x="342" y="108"/>
                </a:cubicBezTo>
                <a:cubicBezTo>
                  <a:pt x="322" y="127"/>
                  <a:pt x="302" y="166"/>
                  <a:pt x="289" y="188"/>
                </a:cubicBezTo>
                <a:cubicBezTo>
                  <a:pt x="266" y="223"/>
                  <a:pt x="235" y="253"/>
                  <a:pt x="209" y="286"/>
                </a:cubicBezTo>
                <a:cubicBezTo>
                  <a:pt x="192" y="332"/>
                  <a:pt x="156" y="369"/>
                  <a:pt x="129" y="410"/>
                </a:cubicBezTo>
                <a:cubicBezTo>
                  <a:pt x="98" y="454"/>
                  <a:pt x="82" y="504"/>
                  <a:pt x="58" y="552"/>
                </a:cubicBezTo>
                <a:cubicBezTo>
                  <a:pt x="35" y="664"/>
                  <a:pt x="0" y="814"/>
                  <a:pt x="67" y="908"/>
                </a:cubicBezTo>
                <a:cubicBezTo>
                  <a:pt x="111" y="971"/>
                  <a:pt x="90" y="920"/>
                  <a:pt x="156" y="961"/>
                </a:cubicBezTo>
                <a:cubicBezTo>
                  <a:pt x="208" y="992"/>
                  <a:pt x="263" y="1018"/>
                  <a:pt x="316" y="1050"/>
                </a:cubicBezTo>
                <a:cubicBezTo>
                  <a:pt x="390" y="1095"/>
                  <a:pt x="342" y="1078"/>
                  <a:pt x="396" y="1094"/>
                </a:cubicBezTo>
                <a:cubicBezTo>
                  <a:pt x="427" y="1115"/>
                  <a:pt x="457" y="1135"/>
                  <a:pt x="493" y="1148"/>
                </a:cubicBezTo>
                <a:cubicBezTo>
                  <a:pt x="569" y="1223"/>
                  <a:pt x="522" y="1184"/>
                  <a:pt x="618" y="1246"/>
                </a:cubicBezTo>
                <a:cubicBezTo>
                  <a:pt x="635" y="1257"/>
                  <a:pt x="650" y="1274"/>
                  <a:pt x="671" y="1281"/>
                </a:cubicBezTo>
                <a:cubicBezTo>
                  <a:pt x="738" y="1303"/>
                  <a:pt x="815" y="1312"/>
                  <a:pt x="885" y="1326"/>
                </a:cubicBezTo>
                <a:cubicBezTo>
                  <a:pt x="938" y="1322"/>
                  <a:pt x="998" y="1334"/>
                  <a:pt x="1045" y="1308"/>
                </a:cubicBezTo>
                <a:cubicBezTo>
                  <a:pt x="1055" y="1301"/>
                  <a:pt x="1060" y="1288"/>
                  <a:pt x="1071" y="1281"/>
                </a:cubicBezTo>
                <a:cubicBezTo>
                  <a:pt x="1098" y="1260"/>
                  <a:pt x="1117" y="1260"/>
                  <a:pt x="1151" y="1254"/>
                </a:cubicBezTo>
                <a:cubicBezTo>
                  <a:pt x="1160" y="1245"/>
                  <a:pt x="1167" y="1234"/>
                  <a:pt x="1178" y="1228"/>
                </a:cubicBezTo>
                <a:cubicBezTo>
                  <a:pt x="1194" y="1219"/>
                  <a:pt x="1231" y="1210"/>
                  <a:pt x="1231" y="1210"/>
                </a:cubicBezTo>
                <a:cubicBezTo>
                  <a:pt x="1264" y="1176"/>
                  <a:pt x="1287" y="1144"/>
                  <a:pt x="1311" y="1103"/>
                </a:cubicBezTo>
                <a:cubicBezTo>
                  <a:pt x="1329" y="1029"/>
                  <a:pt x="1306" y="1103"/>
                  <a:pt x="1338" y="1041"/>
                </a:cubicBezTo>
                <a:cubicBezTo>
                  <a:pt x="1353" y="1010"/>
                  <a:pt x="1356" y="972"/>
                  <a:pt x="1373" y="943"/>
                </a:cubicBezTo>
                <a:cubicBezTo>
                  <a:pt x="1380" y="930"/>
                  <a:pt x="1393" y="921"/>
                  <a:pt x="1400" y="908"/>
                </a:cubicBezTo>
                <a:cubicBezTo>
                  <a:pt x="1483" y="743"/>
                  <a:pt x="1409" y="848"/>
                  <a:pt x="1471" y="766"/>
                </a:cubicBezTo>
                <a:cubicBezTo>
                  <a:pt x="1474" y="688"/>
                  <a:pt x="1480" y="611"/>
                  <a:pt x="1480" y="534"/>
                </a:cubicBezTo>
                <a:cubicBezTo>
                  <a:pt x="1480" y="456"/>
                  <a:pt x="1480" y="379"/>
                  <a:pt x="1471" y="303"/>
                </a:cubicBezTo>
                <a:cubicBezTo>
                  <a:pt x="1458" y="207"/>
                  <a:pt x="1279" y="119"/>
                  <a:pt x="1205" y="81"/>
                </a:cubicBezTo>
                <a:cubicBezTo>
                  <a:pt x="1207" y="90"/>
                  <a:pt x="1222" y="107"/>
                  <a:pt x="1213" y="108"/>
                </a:cubicBezTo>
                <a:cubicBezTo>
                  <a:pt x="1177" y="111"/>
                  <a:pt x="1142" y="93"/>
                  <a:pt x="1107" y="90"/>
                </a:cubicBezTo>
                <a:cubicBezTo>
                  <a:pt x="952" y="75"/>
                  <a:pt x="1041" y="82"/>
                  <a:pt x="840" y="72"/>
                </a:cubicBezTo>
                <a:cubicBezTo>
                  <a:pt x="796" y="60"/>
                  <a:pt x="761" y="51"/>
                  <a:pt x="716" y="46"/>
                </a:cubicBezTo>
                <a:cubicBezTo>
                  <a:pt x="698" y="40"/>
                  <a:pt x="679" y="34"/>
                  <a:pt x="662" y="28"/>
                </a:cubicBezTo>
                <a:cubicBezTo>
                  <a:pt x="653" y="25"/>
                  <a:pt x="644" y="21"/>
                  <a:pt x="636" y="19"/>
                </a:cubicBezTo>
                <a:cubicBezTo>
                  <a:pt x="627" y="15"/>
                  <a:pt x="609" y="0"/>
                  <a:pt x="609" y="10"/>
                </a:cubicBezTo>
                <a:cubicBezTo>
                  <a:pt x="609" y="13"/>
                  <a:pt x="609" y="16"/>
                  <a:pt x="609" y="19"/>
                </a:cubicBezTo>
                <a:close/>
              </a:path>
            </a:pathLst>
          </a:custGeom>
          <a:solidFill>
            <a:schemeClr val="hlink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56" name="Freeform 20"/>
          <p:cNvSpPr>
            <a:spLocks/>
          </p:cNvSpPr>
          <p:nvPr/>
        </p:nvSpPr>
        <p:spPr bwMode="auto">
          <a:xfrm>
            <a:off x="812801" y="3429001"/>
            <a:ext cx="2264833" cy="1522413"/>
          </a:xfrm>
          <a:custGeom>
            <a:avLst/>
            <a:gdLst>
              <a:gd name="T0" fmla="*/ 2147483647 w 1483"/>
              <a:gd name="T1" fmla="*/ 2147483647 h 1334"/>
              <a:gd name="T2" fmla="*/ 2147483647 w 1483"/>
              <a:gd name="T3" fmla="*/ 2147483647 h 1334"/>
              <a:gd name="T4" fmla="*/ 2147483647 w 1483"/>
              <a:gd name="T5" fmla="*/ 2147483647 h 1334"/>
              <a:gd name="T6" fmla="*/ 2147483647 w 1483"/>
              <a:gd name="T7" fmla="*/ 2147483647 h 1334"/>
              <a:gd name="T8" fmla="*/ 2147483647 w 1483"/>
              <a:gd name="T9" fmla="*/ 2147483647 h 1334"/>
              <a:gd name="T10" fmla="*/ 2147483647 w 1483"/>
              <a:gd name="T11" fmla="*/ 2147483647 h 1334"/>
              <a:gd name="T12" fmla="*/ 2147483647 w 1483"/>
              <a:gd name="T13" fmla="*/ 2147483647 h 1334"/>
              <a:gd name="T14" fmla="*/ 2147483647 w 1483"/>
              <a:gd name="T15" fmla="*/ 2147483647 h 1334"/>
              <a:gd name="T16" fmla="*/ 2147483647 w 1483"/>
              <a:gd name="T17" fmla="*/ 2147483647 h 1334"/>
              <a:gd name="T18" fmla="*/ 2147483647 w 1483"/>
              <a:gd name="T19" fmla="*/ 2147483647 h 1334"/>
              <a:gd name="T20" fmla="*/ 2147483647 w 1483"/>
              <a:gd name="T21" fmla="*/ 2147483647 h 1334"/>
              <a:gd name="T22" fmla="*/ 2147483647 w 1483"/>
              <a:gd name="T23" fmla="*/ 2147483647 h 1334"/>
              <a:gd name="T24" fmla="*/ 2147483647 w 1483"/>
              <a:gd name="T25" fmla="*/ 2147483647 h 1334"/>
              <a:gd name="T26" fmla="*/ 2147483647 w 1483"/>
              <a:gd name="T27" fmla="*/ 2147483647 h 1334"/>
              <a:gd name="T28" fmla="*/ 2147483647 w 1483"/>
              <a:gd name="T29" fmla="*/ 2147483647 h 1334"/>
              <a:gd name="T30" fmla="*/ 2147483647 w 1483"/>
              <a:gd name="T31" fmla="*/ 2147483647 h 1334"/>
              <a:gd name="T32" fmla="*/ 2147483647 w 1483"/>
              <a:gd name="T33" fmla="*/ 2147483647 h 1334"/>
              <a:gd name="T34" fmla="*/ 2147483647 w 1483"/>
              <a:gd name="T35" fmla="*/ 2147483647 h 1334"/>
              <a:gd name="T36" fmla="*/ 2147483647 w 1483"/>
              <a:gd name="T37" fmla="*/ 2147483647 h 1334"/>
              <a:gd name="T38" fmla="*/ 2147483647 w 1483"/>
              <a:gd name="T39" fmla="*/ 2147483647 h 1334"/>
              <a:gd name="T40" fmla="*/ 2147483647 w 1483"/>
              <a:gd name="T41" fmla="*/ 2147483647 h 1334"/>
              <a:gd name="T42" fmla="*/ 2147483647 w 1483"/>
              <a:gd name="T43" fmla="*/ 2147483647 h 1334"/>
              <a:gd name="T44" fmla="*/ 2147483647 w 1483"/>
              <a:gd name="T45" fmla="*/ 2147483647 h 1334"/>
              <a:gd name="T46" fmla="*/ 2147483647 w 1483"/>
              <a:gd name="T47" fmla="*/ 2147483647 h 1334"/>
              <a:gd name="T48" fmla="*/ 2147483647 w 1483"/>
              <a:gd name="T49" fmla="*/ 2147483647 h 1334"/>
              <a:gd name="T50" fmla="*/ 2147483647 w 1483"/>
              <a:gd name="T51" fmla="*/ 2147483647 h 1334"/>
              <a:gd name="T52" fmla="*/ 2147483647 w 1483"/>
              <a:gd name="T53" fmla="*/ 2147483647 h 1334"/>
              <a:gd name="T54" fmla="*/ 2147483647 w 1483"/>
              <a:gd name="T55" fmla="*/ 2147483647 h 1334"/>
              <a:gd name="T56" fmla="*/ 2147483647 w 1483"/>
              <a:gd name="T57" fmla="*/ 2147483647 h 1334"/>
              <a:gd name="T58" fmla="*/ 2147483647 w 1483"/>
              <a:gd name="T59" fmla="*/ 2147483647 h 1334"/>
              <a:gd name="T60" fmla="*/ 2147483647 w 1483"/>
              <a:gd name="T61" fmla="*/ 2147483647 h 1334"/>
              <a:gd name="T62" fmla="*/ 2147483647 w 1483"/>
              <a:gd name="T63" fmla="*/ 2147483647 h 1334"/>
              <a:gd name="T64" fmla="*/ 2147483647 w 1483"/>
              <a:gd name="T65" fmla="*/ 2147483647 h 1334"/>
              <a:gd name="T66" fmla="*/ 2147483647 w 1483"/>
              <a:gd name="T67" fmla="*/ 2147483647 h 1334"/>
              <a:gd name="T68" fmla="*/ 2147483647 w 1483"/>
              <a:gd name="T69" fmla="*/ 2147483647 h 1334"/>
              <a:gd name="T70" fmla="*/ 2147483647 w 1483"/>
              <a:gd name="T71" fmla="*/ 2147483647 h 1334"/>
              <a:gd name="T72" fmla="*/ 2147483647 w 1483"/>
              <a:gd name="T73" fmla="*/ 2147483647 h 1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483"/>
              <a:gd name="T112" fmla="*/ 0 h 1334"/>
              <a:gd name="T113" fmla="*/ 1483 w 1483"/>
              <a:gd name="T114" fmla="*/ 1334 h 13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483" h="1334">
                <a:moveTo>
                  <a:pt x="609" y="19"/>
                </a:moveTo>
                <a:cubicBezTo>
                  <a:pt x="568" y="32"/>
                  <a:pt x="526" y="35"/>
                  <a:pt x="485" y="46"/>
                </a:cubicBezTo>
                <a:cubicBezTo>
                  <a:pt x="458" y="52"/>
                  <a:pt x="405" y="63"/>
                  <a:pt x="405" y="63"/>
                </a:cubicBezTo>
                <a:cubicBezTo>
                  <a:pt x="384" y="78"/>
                  <a:pt x="360" y="89"/>
                  <a:pt x="342" y="108"/>
                </a:cubicBezTo>
                <a:cubicBezTo>
                  <a:pt x="322" y="127"/>
                  <a:pt x="302" y="166"/>
                  <a:pt x="289" y="188"/>
                </a:cubicBezTo>
                <a:cubicBezTo>
                  <a:pt x="266" y="223"/>
                  <a:pt x="235" y="253"/>
                  <a:pt x="209" y="286"/>
                </a:cubicBezTo>
                <a:cubicBezTo>
                  <a:pt x="192" y="332"/>
                  <a:pt x="156" y="369"/>
                  <a:pt x="129" y="410"/>
                </a:cubicBezTo>
                <a:cubicBezTo>
                  <a:pt x="98" y="454"/>
                  <a:pt x="82" y="504"/>
                  <a:pt x="58" y="552"/>
                </a:cubicBezTo>
                <a:cubicBezTo>
                  <a:pt x="35" y="664"/>
                  <a:pt x="0" y="814"/>
                  <a:pt x="67" y="908"/>
                </a:cubicBezTo>
                <a:cubicBezTo>
                  <a:pt x="111" y="971"/>
                  <a:pt x="90" y="920"/>
                  <a:pt x="156" y="961"/>
                </a:cubicBezTo>
                <a:cubicBezTo>
                  <a:pt x="208" y="992"/>
                  <a:pt x="263" y="1018"/>
                  <a:pt x="316" y="1050"/>
                </a:cubicBezTo>
                <a:cubicBezTo>
                  <a:pt x="390" y="1095"/>
                  <a:pt x="342" y="1078"/>
                  <a:pt x="396" y="1094"/>
                </a:cubicBezTo>
                <a:cubicBezTo>
                  <a:pt x="427" y="1115"/>
                  <a:pt x="457" y="1135"/>
                  <a:pt x="493" y="1148"/>
                </a:cubicBezTo>
                <a:cubicBezTo>
                  <a:pt x="569" y="1223"/>
                  <a:pt x="522" y="1184"/>
                  <a:pt x="618" y="1246"/>
                </a:cubicBezTo>
                <a:cubicBezTo>
                  <a:pt x="635" y="1257"/>
                  <a:pt x="650" y="1274"/>
                  <a:pt x="671" y="1281"/>
                </a:cubicBezTo>
                <a:cubicBezTo>
                  <a:pt x="738" y="1303"/>
                  <a:pt x="815" y="1312"/>
                  <a:pt x="885" y="1326"/>
                </a:cubicBezTo>
                <a:cubicBezTo>
                  <a:pt x="938" y="1322"/>
                  <a:pt x="998" y="1334"/>
                  <a:pt x="1045" y="1308"/>
                </a:cubicBezTo>
                <a:cubicBezTo>
                  <a:pt x="1055" y="1301"/>
                  <a:pt x="1060" y="1288"/>
                  <a:pt x="1071" y="1281"/>
                </a:cubicBezTo>
                <a:cubicBezTo>
                  <a:pt x="1098" y="1260"/>
                  <a:pt x="1117" y="1260"/>
                  <a:pt x="1151" y="1254"/>
                </a:cubicBezTo>
                <a:cubicBezTo>
                  <a:pt x="1160" y="1245"/>
                  <a:pt x="1167" y="1234"/>
                  <a:pt x="1178" y="1228"/>
                </a:cubicBezTo>
                <a:cubicBezTo>
                  <a:pt x="1194" y="1219"/>
                  <a:pt x="1231" y="1210"/>
                  <a:pt x="1231" y="1210"/>
                </a:cubicBezTo>
                <a:cubicBezTo>
                  <a:pt x="1264" y="1176"/>
                  <a:pt x="1287" y="1144"/>
                  <a:pt x="1311" y="1103"/>
                </a:cubicBezTo>
                <a:cubicBezTo>
                  <a:pt x="1329" y="1029"/>
                  <a:pt x="1306" y="1103"/>
                  <a:pt x="1338" y="1041"/>
                </a:cubicBezTo>
                <a:cubicBezTo>
                  <a:pt x="1353" y="1010"/>
                  <a:pt x="1356" y="972"/>
                  <a:pt x="1373" y="943"/>
                </a:cubicBezTo>
                <a:cubicBezTo>
                  <a:pt x="1380" y="930"/>
                  <a:pt x="1393" y="921"/>
                  <a:pt x="1400" y="908"/>
                </a:cubicBezTo>
                <a:cubicBezTo>
                  <a:pt x="1483" y="743"/>
                  <a:pt x="1409" y="848"/>
                  <a:pt x="1471" y="766"/>
                </a:cubicBezTo>
                <a:cubicBezTo>
                  <a:pt x="1474" y="688"/>
                  <a:pt x="1480" y="611"/>
                  <a:pt x="1480" y="534"/>
                </a:cubicBezTo>
                <a:cubicBezTo>
                  <a:pt x="1480" y="456"/>
                  <a:pt x="1480" y="379"/>
                  <a:pt x="1471" y="303"/>
                </a:cubicBezTo>
                <a:cubicBezTo>
                  <a:pt x="1458" y="207"/>
                  <a:pt x="1279" y="119"/>
                  <a:pt x="1205" y="81"/>
                </a:cubicBezTo>
                <a:cubicBezTo>
                  <a:pt x="1207" y="90"/>
                  <a:pt x="1222" y="107"/>
                  <a:pt x="1213" y="108"/>
                </a:cubicBezTo>
                <a:cubicBezTo>
                  <a:pt x="1177" y="111"/>
                  <a:pt x="1142" y="93"/>
                  <a:pt x="1107" y="90"/>
                </a:cubicBezTo>
                <a:cubicBezTo>
                  <a:pt x="952" y="75"/>
                  <a:pt x="1041" y="82"/>
                  <a:pt x="840" y="72"/>
                </a:cubicBezTo>
                <a:cubicBezTo>
                  <a:pt x="796" y="60"/>
                  <a:pt x="761" y="51"/>
                  <a:pt x="716" y="46"/>
                </a:cubicBezTo>
                <a:cubicBezTo>
                  <a:pt x="698" y="40"/>
                  <a:pt x="679" y="34"/>
                  <a:pt x="662" y="28"/>
                </a:cubicBezTo>
                <a:cubicBezTo>
                  <a:pt x="653" y="25"/>
                  <a:pt x="644" y="21"/>
                  <a:pt x="636" y="19"/>
                </a:cubicBezTo>
                <a:cubicBezTo>
                  <a:pt x="627" y="15"/>
                  <a:pt x="609" y="0"/>
                  <a:pt x="609" y="10"/>
                </a:cubicBezTo>
                <a:cubicBezTo>
                  <a:pt x="609" y="13"/>
                  <a:pt x="609" y="16"/>
                  <a:pt x="609" y="19"/>
                </a:cubicBezTo>
                <a:close/>
              </a:path>
            </a:pathLst>
          </a:custGeom>
          <a:solidFill>
            <a:schemeClr val="hlink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57" name="Freeform 22"/>
          <p:cNvSpPr>
            <a:spLocks/>
          </p:cNvSpPr>
          <p:nvPr/>
        </p:nvSpPr>
        <p:spPr bwMode="auto">
          <a:xfrm>
            <a:off x="7169151" y="3636963"/>
            <a:ext cx="518583" cy="477837"/>
          </a:xfrm>
          <a:custGeom>
            <a:avLst/>
            <a:gdLst>
              <a:gd name="T0" fmla="*/ 2147483647 w 1483"/>
              <a:gd name="T1" fmla="*/ 2147483647 h 1334"/>
              <a:gd name="T2" fmla="*/ 2147483647 w 1483"/>
              <a:gd name="T3" fmla="*/ 2147483647 h 1334"/>
              <a:gd name="T4" fmla="*/ 2147483647 w 1483"/>
              <a:gd name="T5" fmla="*/ 2147483647 h 1334"/>
              <a:gd name="T6" fmla="*/ 2147483647 w 1483"/>
              <a:gd name="T7" fmla="*/ 2147483647 h 1334"/>
              <a:gd name="T8" fmla="*/ 2147483647 w 1483"/>
              <a:gd name="T9" fmla="*/ 2147483647 h 1334"/>
              <a:gd name="T10" fmla="*/ 2147483647 w 1483"/>
              <a:gd name="T11" fmla="*/ 2147483647 h 1334"/>
              <a:gd name="T12" fmla="*/ 2147483647 w 1483"/>
              <a:gd name="T13" fmla="*/ 2147483647 h 1334"/>
              <a:gd name="T14" fmla="*/ 2147483647 w 1483"/>
              <a:gd name="T15" fmla="*/ 2147483647 h 1334"/>
              <a:gd name="T16" fmla="*/ 2147483647 w 1483"/>
              <a:gd name="T17" fmla="*/ 2147483647 h 1334"/>
              <a:gd name="T18" fmla="*/ 2147483647 w 1483"/>
              <a:gd name="T19" fmla="*/ 2147483647 h 1334"/>
              <a:gd name="T20" fmla="*/ 2147483647 w 1483"/>
              <a:gd name="T21" fmla="*/ 2147483647 h 1334"/>
              <a:gd name="T22" fmla="*/ 2147483647 w 1483"/>
              <a:gd name="T23" fmla="*/ 2147483647 h 1334"/>
              <a:gd name="T24" fmla="*/ 2147483647 w 1483"/>
              <a:gd name="T25" fmla="*/ 2147483647 h 1334"/>
              <a:gd name="T26" fmla="*/ 2147483647 w 1483"/>
              <a:gd name="T27" fmla="*/ 2147483647 h 1334"/>
              <a:gd name="T28" fmla="*/ 2147483647 w 1483"/>
              <a:gd name="T29" fmla="*/ 2147483647 h 1334"/>
              <a:gd name="T30" fmla="*/ 2147483647 w 1483"/>
              <a:gd name="T31" fmla="*/ 2147483647 h 1334"/>
              <a:gd name="T32" fmla="*/ 2147483647 w 1483"/>
              <a:gd name="T33" fmla="*/ 2147483647 h 1334"/>
              <a:gd name="T34" fmla="*/ 2147483647 w 1483"/>
              <a:gd name="T35" fmla="*/ 2147483647 h 1334"/>
              <a:gd name="T36" fmla="*/ 2147483647 w 1483"/>
              <a:gd name="T37" fmla="*/ 2147483647 h 1334"/>
              <a:gd name="T38" fmla="*/ 2147483647 w 1483"/>
              <a:gd name="T39" fmla="*/ 2147483647 h 1334"/>
              <a:gd name="T40" fmla="*/ 2147483647 w 1483"/>
              <a:gd name="T41" fmla="*/ 2147483647 h 1334"/>
              <a:gd name="T42" fmla="*/ 2147483647 w 1483"/>
              <a:gd name="T43" fmla="*/ 2147483647 h 1334"/>
              <a:gd name="T44" fmla="*/ 2147483647 w 1483"/>
              <a:gd name="T45" fmla="*/ 2147483647 h 1334"/>
              <a:gd name="T46" fmla="*/ 2147483647 w 1483"/>
              <a:gd name="T47" fmla="*/ 2147483647 h 1334"/>
              <a:gd name="T48" fmla="*/ 2147483647 w 1483"/>
              <a:gd name="T49" fmla="*/ 2147483647 h 1334"/>
              <a:gd name="T50" fmla="*/ 2147483647 w 1483"/>
              <a:gd name="T51" fmla="*/ 2147483647 h 1334"/>
              <a:gd name="T52" fmla="*/ 2147483647 w 1483"/>
              <a:gd name="T53" fmla="*/ 2147483647 h 1334"/>
              <a:gd name="T54" fmla="*/ 2147483647 w 1483"/>
              <a:gd name="T55" fmla="*/ 2147483647 h 1334"/>
              <a:gd name="T56" fmla="*/ 2147483647 w 1483"/>
              <a:gd name="T57" fmla="*/ 2147483647 h 1334"/>
              <a:gd name="T58" fmla="*/ 2147483647 w 1483"/>
              <a:gd name="T59" fmla="*/ 2147483647 h 1334"/>
              <a:gd name="T60" fmla="*/ 2147483647 w 1483"/>
              <a:gd name="T61" fmla="*/ 2147483647 h 1334"/>
              <a:gd name="T62" fmla="*/ 2147483647 w 1483"/>
              <a:gd name="T63" fmla="*/ 2147483647 h 1334"/>
              <a:gd name="T64" fmla="*/ 2147483647 w 1483"/>
              <a:gd name="T65" fmla="*/ 2147483647 h 1334"/>
              <a:gd name="T66" fmla="*/ 2147483647 w 1483"/>
              <a:gd name="T67" fmla="*/ 2147483647 h 1334"/>
              <a:gd name="T68" fmla="*/ 2147483647 w 1483"/>
              <a:gd name="T69" fmla="*/ 2147483647 h 1334"/>
              <a:gd name="T70" fmla="*/ 2147483647 w 1483"/>
              <a:gd name="T71" fmla="*/ 2147483647 h 1334"/>
              <a:gd name="T72" fmla="*/ 2147483647 w 1483"/>
              <a:gd name="T73" fmla="*/ 2147483647 h 1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483"/>
              <a:gd name="T112" fmla="*/ 0 h 1334"/>
              <a:gd name="T113" fmla="*/ 1483 w 1483"/>
              <a:gd name="T114" fmla="*/ 1334 h 13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483" h="1334">
                <a:moveTo>
                  <a:pt x="609" y="19"/>
                </a:moveTo>
                <a:cubicBezTo>
                  <a:pt x="568" y="32"/>
                  <a:pt x="526" y="35"/>
                  <a:pt x="485" y="46"/>
                </a:cubicBezTo>
                <a:cubicBezTo>
                  <a:pt x="458" y="52"/>
                  <a:pt x="405" y="63"/>
                  <a:pt x="405" y="63"/>
                </a:cubicBezTo>
                <a:cubicBezTo>
                  <a:pt x="384" y="78"/>
                  <a:pt x="360" y="89"/>
                  <a:pt x="342" y="108"/>
                </a:cubicBezTo>
                <a:cubicBezTo>
                  <a:pt x="322" y="127"/>
                  <a:pt x="302" y="166"/>
                  <a:pt x="289" y="188"/>
                </a:cubicBezTo>
                <a:cubicBezTo>
                  <a:pt x="266" y="223"/>
                  <a:pt x="235" y="253"/>
                  <a:pt x="209" y="286"/>
                </a:cubicBezTo>
                <a:cubicBezTo>
                  <a:pt x="192" y="332"/>
                  <a:pt x="156" y="369"/>
                  <a:pt x="129" y="410"/>
                </a:cubicBezTo>
                <a:cubicBezTo>
                  <a:pt x="98" y="454"/>
                  <a:pt x="82" y="504"/>
                  <a:pt x="58" y="552"/>
                </a:cubicBezTo>
                <a:cubicBezTo>
                  <a:pt x="35" y="664"/>
                  <a:pt x="0" y="814"/>
                  <a:pt x="67" y="908"/>
                </a:cubicBezTo>
                <a:cubicBezTo>
                  <a:pt x="111" y="971"/>
                  <a:pt x="90" y="920"/>
                  <a:pt x="156" y="961"/>
                </a:cubicBezTo>
                <a:cubicBezTo>
                  <a:pt x="208" y="992"/>
                  <a:pt x="263" y="1018"/>
                  <a:pt x="316" y="1050"/>
                </a:cubicBezTo>
                <a:cubicBezTo>
                  <a:pt x="390" y="1095"/>
                  <a:pt x="342" y="1078"/>
                  <a:pt x="396" y="1094"/>
                </a:cubicBezTo>
                <a:cubicBezTo>
                  <a:pt x="427" y="1115"/>
                  <a:pt x="457" y="1135"/>
                  <a:pt x="493" y="1148"/>
                </a:cubicBezTo>
                <a:cubicBezTo>
                  <a:pt x="569" y="1223"/>
                  <a:pt x="522" y="1184"/>
                  <a:pt x="618" y="1246"/>
                </a:cubicBezTo>
                <a:cubicBezTo>
                  <a:pt x="635" y="1257"/>
                  <a:pt x="650" y="1274"/>
                  <a:pt x="671" y="1281"/>
                </a:cubicBezTo>
                <a:cubicBezTo>
                  <a:pt x="738" y="1303"/>
                  <a:pt x="815" y="1312"/>
                  <a:pt x="885" y="1326"/>
                </a:cubicBezTo>
                <a:cubicBezTo>
                  <a:pt x="938" y="1322"/>
                  <a:pt x="998" y="1334"/>
                  <a:pt x="1045" y="1308"/>
                </a:cubicBezTo>
                <a:cubicBezTo>
                  <a:pt x="1055" y="1301"/>
                  <a:pt x="1060" y="1288"/>
                  <a:pt x="1071" y="1281"/>
                </a:cubicBezTo>
                <a:cubicBezTo>
                  <a:pt x="1098" y="1260"/>
                  <a:pt x="1117" y="1260"/>
                  <a:pt x="1151" y="1254"/>
                </a:cubicBezTo>
                <a:cubicBezTo>
                  <a:pt x="1160" y="1245"/>
                  <a:pt x="1167" y="1234"/>
                  <a:pt x="1178" y="1228"/>
                </a:cubicBezTo>
                <a:cubicBezTo>
                  <a:pt x="1194" y="1219"/>
                  <a:pt x="1231" y="1210"/>
                  <a:pt x="1231" y="1210"/>
                </a:cubicBezTo>
                <a:cubicBezTo>
                  <a:pt x="1264" y="1176"/>
                  <a:pt x="1287" y="1144"/>
                  <a:pt x="1311" y="1103"/>
                </a:cubicBezTo>
                <a:cubicBezTo>
                  <a:pt x="1329" y="1029"/>
                  <a:pt x="1306" y="1103"/>
                  <a:pt x="1338" y="1041"/>
                </a:cubicBezTo>
                <a:cubicBezTo>
                  <a:pt x="1353" y="1010"/>
                  <a:pt x="1356" y="972"/>
                  <a:pt x="1373" y="943"/>
                </a:cubicBezTo>
                <a:cubicBezTo>
                  <a:pt x="1380" y="930"/>
                  <a:pt x="1393" y="921"/>
                  <a:pt x="1400" y="908"/>
                </a:cubicBezTo>
                <a:cubicBezTo>
                  <a:pt x="1483" y="743"/>
                  <a:pt x="1409" y="848"/>
                  <a:pt x="1471" y="766"/>
                </a:cubicBezTo>
                <a:cubicBezTo>
                  <a:pt x="1474" y="688"/>
                  <a:pt x="1480" y="611"/>
                  <a:pt x="1480" y="534"/>
                </a:cubicBezTo>
                <a:cubicBezTo>
                  <a:pt x="1480" y="456"/>
                  <a:pt x="1480" y="379"/>
                  <a:pt x="1471" y="303"/>
                </a:cubicBezTo>
                <a:cubicBezTo>
                  <a:pt x="1458" y="207"/>
                  <a:pt x="1279" y="119"/>
                  <a:pt x="1205" y="81"/>
                </a:cubicBezTo>
                <a:cubicBezTo>
                  <a:pt x="1207" y="90"/>
                  <a:pt x="1222" y="107"/>
                  <a:pt x="1213" y="108"/>
                </a:cubicBezTo>
                <a:cubicBezTo>
                  <a:pt x="1177" y="111"/>
                  <a:pt x="1142" y="93"/>
                  <a:pt x="1107" y="90"/>
                </a:cubicBezTo>
                <a:cubicBezTo>
                  <a:pt x="952" y="75"/>
                  <a:pt x="1041" y="82"/>
                  <a:pt x="840" y="72"/>
                </a:cubicBezTo>
                <a:cubicBezTo>
                  <a:pt x="796" y="60"/>
                  <a:pt x="761" y="51"/>
                  <a:pt x="716" y="46"/>
                </a:cubicBezTo>
                <a:cubicBezTo>
                  <a:pt x="698" y="40"/>
                  <a:pt x="679" y="34"/>
                  <a:pt x="662" y="28"/>
                </a:cubicBezTo>
                <a:cubicBezTo>
                  <a:pt x="653" y="25"/>
                  <a:pt x="644" y="21"/>
                  <a:pt x="636" y="19"/>
                </a:cubicBezTo>
                <a:cubicBezTo>
                  <a:pt x="627" y="15"/>
                  <a:pt x="609" y="0"/>
                  <a:pt x="609" y="10"/>
                </a:cubicBezTo>
                <a:cubicBezTo>
                  <a:pt x="609" y="13"/>
                  <a:pt x="609" y="16"/>
                  <a:pt x="609" y="19"/>
                </a:cubicBezTo>
                <a:close/>
              </a:path>
            </a:pathLst>
          </a:custGeom>
          <a:solidFill>
            <a:schemeClr val="hlink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58" name="Freeform 23"/>
          <p:cNvSpPr>
            <a:spLocks/>
          </p:cNvSpPr>
          <p:nvPr/>
        </p:nvSpPr>
        <p:spPr bwMode="auto">
          <a:xfrm>
            <a:off x="7605185" y="3636963"/>
            <a:ext cx="603249" cy="477837"/>
          </a:xfrm>
          <a:custGeom>
            <a:avLst/>
            <a:gdLst>
              <a:gd name="T0" fmla="*/ 2147483647 w 1483"/>
              <a:gd name="T1" fmla="*/ 2147483647 h 1334"/>
              <a:gd name="T2" fmla="*/ 2147483647 w 1483"/>
              <a:gd name="T3" fmla="*/ 2147483647 h 1334"/>
              <a:gd name="T4" fmla="*/ 2147483647 w 1483"/>
              <a:gd name="T5" fmla="*/ 2147483647 h 1334"/>
              <a:gd name="T6" fmla="*/ 2147483647 w 1483"/>
              <a:gd name="T7" fmla="*/ 2147483647 h 1334"/>
              <a:gd name="T8" fmla="*/ 2147483647 w 1483"/>
              <a:gd name="T9" fmla="*/ 2147483647 h 1334"/>
              <a:gd name="T10" fmla="*/ 2147483647 w 1483"/>
              <a:gd name="T11" fmla="*/ 2147483647 h 1334"/>
              <a:gd name="T12" fmla="*/ 2147483647 w 1483"/>
              <a:gd name="T13" fmla="*/ 2147483647 h 1334"/>
              <a:gd name="T14" fmla="*/ 2147483647 w 1483"/>
              <a:gd name="T15" fmla="*/ 2147483647 h 1334"/>
              <a:gd name="T16" fmla="*/ 2147483647 w 1483"/>
              <a:gd name="T17" fmla="*/ 2147483647 h 1334"/>
              <a:gd name="T18" fmla="*/ 2147483647 w 1483"/>
              <a:gd name="T19" fmla="*/ 2147483647 h 1334"/>
              <a:gd name="T20" fmla="*/ 2147483647 w 1483"/>
              <a:gd name="T21" fmla="*/ 2147483647 h 1334"/>
              <a:gd name="T22" fmla="*/ 2147483647 w 1483"/>
              <a:gd name="T23" fmla="*/ 2147483647 h 1334"/>
              <a:gd name="T24" fmla="*/ 2147483647 w 1483"/>
              <a:gd name="T25" fmla="*/ 2147483647 h 1334"/>
              <a:gd name="T26" fmla="*/ 2147483647 w 1483"/>
              <a:gd name="T27" fmla="*/ 2147483647 h 1334"/>
              <a:gd name="T28" fmla="*/ 2147483647 w 1483"/>
              <a:gd name="T29" fmla="*/ 2147483647 h 1334"/>
              <a:gd name="T30" fmla="*/ 2147483647 w 1483"/>
              <a:gd name="T31" fmla="*/ 2147483647 h 1334"/>
              <a:gd name="T32" fmla="*/ 2147483647 w 1483"/>
              <a:gd name="T33" fmla="*/ 2147483647 h 1334"/>
              <a:gd name="T34" fmla="*/ 2147483647 w 1483"/>
              <a:gd name="T35" fmla="*/ 2147483647 h 1334"/>
              <a:gd name="T36" fmla="*/ 2147483647 w 1483"/>
              <a:gd name="T37" fmla="*/ 2147483647 h 1334"/>
              <a:gd name="T38" fmla="*/ 2147483647 w 1483"/>
              <a:gd name="T39" fmla="*/ 2147483647 h 1334"/>
              <a:gd name="T40" fmla="*/ 2147483647 w 1483"/>
              <a:gd name="T41" fmla="*/ 2147483647 h 1334"/>
              <a:gd name="T42" fmla="*/ 2147483647 w 1483"/>
              <a:gd name="T43" fmla="*/ 2147483647 h 1334"/>
              <a:gd name="T44" fmla="*/ 2147483647 w 1483"/>
              <a:gd name="T45" fmla="*/ 2147483647 h 1334"/>
              <a:gd name="T46" fmla="*/ 2147483647 w 1483"/>
              <a:gd name="T47" fmla="*/ 2147483647 h 1334"/>
              <a:gd name="T48" fmla="*/ 2147483647 w 1483"/>
              <a:gd name="T49" fmla="*/ 2147483647 h 1334"/>
              <a:gd name="T50" fmla="*/ 2147483647 w 1483"/>
              <a:gd name="T51" fmla="*/ 2147483647 h 1334"/>
              <a:gd name="T52" fmla="*/ 2147483647 w 1483"/>
              <a:gd name="T53" fmla="*/ 2147483647 h 1334"/>
              <a:gd name="T54" fmla="*/ 2147483647 w 1483"/>
              <a:gd name="T55" fmla="*/ 2147483647 h 1334"/>
              <a:gd name="T56" fmla="*/ 2147483647 w 1483"/>
              <a:gd name="T57" fmla="*/ 2147483647 h 1334"/>
              <a:gd name="T58" fmla="*/ 2147483647 w 1483"/>
              <a:gd name="T59" fmla="*/ 2147483647 h 1334"/>
              <a:gd name="T60" fmla="*/ 2147483647 w 1483"/>
              <a:gd name="T61" fmla="*/ 2147483647 h 1334"/>
              <a:gd name="T62" fmla="*/ 2147483647 w 1483"/>
              <a:gd name="T63" fmla="*/ 2147483647 h 1334"/>
              <a:gd name="T64" fmla="*/ 2147483647 w 1483"/>
              <a:gd name="T65" fmla="*/ 2147483647 h 1334"/>
              <a:gd name="T66" fmla="*/ 2147483647 w 1483"/>
              <a:gd name="T67" fmla="*/ 2147483647 h 1334"/>
              <a:gd name="T68" fmla="*/ 2147483647 w 1483"/>
              <a:gd name="T69" fmla="*/ 2147483647 h 1334"/>
              <a:gd name="T70" fmla="*/ 2147483647 w 1483"/>
              <a:gd name="T71" fmla="*/ 2147483647 h 1334"/>
              <a:gd name="T72" fmla="*/ 2147483647 w 1483"/>
              <a:gd name="T73" fmla="*/ 2147483647 h 1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483"/>
              <a:gd name="T112" fmla="*/ 0 h 1334"/>
              <a:gd name="T113" fmla="*/ 1483 w 1483"/>
              <a:gd name="T114" fmla="*/ 1334 h 13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483" h="1334">
                <a:moveTo>
                  <a:pt x="609" y="19"/>
                </a:moveTo>
                <a:cubicBezTo>
                  <a:pt x="568" y="32"/>
                  <a:pt x="526" y="35"/>
                  <a:pt x="485" y="46"/>
                </a:cubicBezTo>
                <a:cubicBezTo>
                  <a:pt x="458" y="52"/>
                  <a:pt x="405" y="63"/>
                  <a:pt x="405" y="63"/>
                </a:cubicBezTo>
                <a:cubicBezTo>
                  <a:pt x="384" y="78"/>
                  <a:pt x="360" y="89"/>
                  <a:pt x="342" y="108"/>
                </a:cubicBezTo>
                <a:cubicBezTo>
                  <a:pt x="322" y="127"/>
                  <a:pt x="302" y="166"/>
                  <a:pt x="289" y="188"/>
                </a:cubicBezTo>
                <a:cubicBezTo>
                  <a:pt x="266" y="223"/>
                  <a:pt x="235" y="253"/>
                  <a:pt x="209" y="286"/>
                </a:cubicBezTo>
                <a:cubicBezTo>
                  <a:pt x="192" y="332"/>
                  <a:pt x="156" y="369"/>
                  <a:pt x="129" y="410"/>
                </a:cubicBezTo>
                <a:cubicBezTo>
                  <a:pt x="98" y="454"/>
                  <a:pt x="82" y="504"/>
                  <a:pt x="58" y="552"/>
                </a:cubicBezTo>
                <a:cubicBezTo>
                  <a:pt x="35" y="664"/>
                  <a:pt x="0" y="814"/>
                  <a:pt x="67" y="908"/>
                </a:cubicBezTo>
                <a:cubicBezTo>
                  <a:pt x="111" y="971"/>
                  <a:pt x="90" y="920"/>
                  <a:pt x="156" y="961"/>
                </a:cubicBezTo>
                <a:cubicBezTo>
                  <a:pt x="208" y="992"/>
                  <a:pt x="263" y="1018"/>
                  <a:pt x="316" y="1050"/>
                </a:cubicBezTo>
                <a:cubicBezTo>
                  <a:pt x="390" y="1095"/>
                  <a:pt x="342" y="1078"/>
                  <a:pt x="396" y="1094"/>
                </a:cubicBezTo>
                <a:cubicBezTo>
                  <a:pt x="427" y="1115"/>
                  <a:pt x="457" y="1135"/>
                  <a:pt x="493" y="1148"/>
                </a:cubicBezTo>
                <a:cubicBezTo>
                  <a:pt x="569" y="1223"/>
                  <a:pt x="522" y="1184"/>
                  <a:pt x="618" y="1246"/>
                </a:cubicBezTo>
                <a:cubicBezTo>
                  <a:pt x="635" y="1257"/>
                  <a:pt x="650" y="1274"/>
                  <a:pt x="671" y="1281"/>
                </a:cubicBezTo>
                <a:cubicBezTo>
                  <a:pt x="738" y="1303"/>
                  <a:pt x="815" y="1312"/>
                  <a:pt x="885" y="1326"/>
                </a:cubicBezTo>
                <a:cubicBezTo>
                  <a:pt x="938" y="1322"/>
                  <a:pt x="998" y="1334"/>
                  <a:pt x="1045" y="1308"/>
                </a:cubicBezTo>
                <a:cubicBezTo>
                  <a:pt x="1055" y="1301"/>
                  <a:pt x="1060" y="1288"/>
                  <a:pt x="1071" y="1281"/>
                </a:cubicBezTo>
                <a:cubicBezTo>
                  <a:pt x="1098" y="1260"/>
                  <a:pt x="1117" y="1260"/>
                  <a:pt x="1151" y="1254"/>
                </a:cubicBezTo>
                <a:cubicBezTo>
                  <a:pt x="1160" y="1245"/>
                  <a:pt x="1167" y="1234"/>
                  <a:pt x="1178" y="1228"/>
                </a:cubicBezTo>
                <a:cubicBezTo>
                  <a:pt x="1194" y="1219"/>
                  <a:pt x="1231" y="1210"/>
                  <a:pt x="1231" y="1210"/>
                </a:cubicBezTo>
                <a:cubicBezTo>
                  <a:pt x="1264" y="1176"/>
                  <a:pt x="1287" y="1144"/>
                  <a:pt x="1311" y="1103"/>
                </a:cubicBezTo>
                <a:cubicBezTo>
                  <a:pt x="1329" y="1029"/>
                  <a:pt x="1306" y="1103"/>
                  <a:pt x="1338" y="1041"/>
                </a:cubicBezTo>
                <a:cubicBezTo>
                  <a:pt x="1353" y="1010"/>
                  <a:pt x="1356" y="972"/>
                  <a:pt x="1373" y="943"/>
                </a:cubicBezTo>
                <a:cubicBezTo>
                  <a:pt x="1380" y="930"/>
                  <a:pt x="1393" y="921"/>
                  <a:pt x="1400" y="908"/>
                </a:cubicBezTo>
                <a:cubicBezTo>
                  <a:pt x="1483" y="743"/>
                  <a:pt x="1409" y="848"/>
                  <a:pt x="1471" y="766"/>
                </a:cubicBezTo>
                <a:cubicBezTo>
                  <a:pt x="1474" y="688"/>
                  <a:pt x="1480" y="611"/>
                  <a:pt x="1480" y="534"/>
                </a:cubicBezTo>
                <a:cubicBezTo>
                  <a:pt x="1480" y="456"/>
                  <a:pt x="1480" y="379"/>
                  <a:pt x="1471" y="303"/>
                </a:cubicBezTo>
                <a:cubicBezTo>
                  <a:pt x="1458" y="207"/>
                  <a:pt x="1279" y="119"/>
                  <a:pt x="1205" y="81"/>
                </a:cubicBezTo>
                <a:cubicBezTo>
                  <a:pt x="1207" y="90"/>
                  <a:pt x="1222" y="107"/>
                  <a:pt x="1213" y="108"/>
                </a:cubicBezTo>
                <a:cubicBezTo>
                  <a:pt x="1177" y="111"/>
                  <a:pt x="1142" y="93"/>
                  <a:pt x="1107" y="90"/>
                </a:cubicBezTo>
                <a:cubicBezTo>
                  <a:pt x="952" y="75"/>
                  <a:pt x="1041" y="82"/>
                  <a:pt x="840" y="72"/>
                </a:cubicBezTo>
                <a:cubicBezTo>
                  <a:pt x="796" y="60"/>
                  <a:pt x="761" y="51"/>
                  <a:pt x="716" y="46"/>
                </a:cubicBezTo>
                <a:cubicBezTo>
                  <a:pt x="698" y="40"/>
                  <a:pt x="679" y="34"/>
                  <a:pt x="662" y="28"/>
                </a:cubicBezTo>
                <a:cubicBezTo>
                  <a:pt x="653" y="25"/>
                  <a:pt x="644" y="21"/>
                  <a:pt x="636" y="19"/>
                </a:cubicBezTo>
                <a:cubicBezTo>
                  <a:pt x="627" y="15"/>
                  <a:pt x="609" y="0"/>
                  <a:pt x="609" y="10"/>
                </a:cubicBezTo>
                <a:cubicBezTo>
                  <a:pt x="609" y="13"/>
                  <a:pt x="609" y="16"/>
                  <a:pt x="609" y="19"/>
                </a:cubicBezTo>
                <a:close/>
              </a:path>
            </a:pathLst>
          </a:custGeom>
          <a:solidFill>
            <a:schemeClr val="hlink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59" name="Freeform 24"/>
          <p:cNvSpPr>
            <a:spLocks/>
          </p:cNvSpPr>
          <p:nvPr/>
        </p:nvSpPr>
        <p:spPr bwMode="auto">
          <a:xfrm>
            <a:off x="7241117" y="4251325"/>
            <a:ext cx="692149" cy="546100"/>
          </a:xfrm>
          <a:custGeom>
            <a:avLst/>
            <a:gdLst>
              <a:gd name="T0" fmla="*/ 2147483647 w 1483"/>
              <a:gd name="T1" fmla="*/ 2147483647 h 1334"/>
              <a:gd name="T2" fmla="*/ 2147483647 w 1483"/>
              <a:gd name="T3" fmla="*/ 2147483647 h 1334"/>
              <a:gd name="T4" fmla="*/ 2147483647 w 1483"/>
              <a:gd name="T5" fmla="*/ 2147483647 h 1334"/>
              <a:gd name="T6" fmla="*/ 2147483647 w 1483"/>
              <a:gd name="T7" fmla="*/ 2147483647 h 1334"/>
              <a:gd name="T8" fmla="*/ 2147483647 w 1483"/>
              <a:gd name="T9" fmla="*/ 2147483647 h 1334"/>
              <a:gd name="T10" fmla="*/ 2147483647 w 1483"/>
              <a:gd name="T11" fmla="*/ 2147483647 h 1334"/>
              <a:gd name="T12" fmla="*/ 2147483647 w 1483"/>
              <a:gd name="T13" fmla="*/ 2147483647 h 1334"/>
              <a:gd name="T14" fmla="*/ 2147483647 w 1483"/>
              <a:gd name="T15" fmla="*/ 2147483647 h 1334"/>
              <a:gd name="T16" fmla="*/ 2147483647 w 1483"/>
              <a:gd name="T17" fmla="*/ 2147483647 h 1334"/>
              <a:gd name="T18" fmla="*/ 2147483647 w 1483"/>
              <a:gd name="T19" fmla="*/ 2147483647 h 1334"/>
              <a:gd name="T20" fmla="*/ 2147483647 w 1483"/>
              <a:gd name="T21" fmla="*/ 2147483647 h 1334"/>
              <a:gd name="T22" fmla="*/ 2147483647 w 1483"/>
              <a:gd name="T23" fmla="*/ 2147483647 h 1334"/>
              <a:gd name="T24" fmla="*/ 2147483647 w 1483"/>
              <a:gd name="T25" fmla="*/ 2147483647 h 1334"/>
              <a:gd name="T26" fmla="*/ 2147483647 w 1483"/>
              <a:gd name="T27" fmla="*/ 2147483647 h 1334"/>
              <a:gd name="T28" fmla="*/ 2147483647 w 1483"/>
              <a:gd name="T29" fmla="*/ 2147483647 h 1334"/>
              <a:gd name="T30" fmla="*/ 2147483647 w 1483"/>
              <a:gd name="T31" fmla="*/ 2147483647 h 1334"/>
              <a:gd name="T32" fmla="*/ 2147483647 w 1483"/>
              <a:gd name="T33" fmla="*/ 2147483647 h 1334"/>
              <a:gd name="T34" fmla="*/ 2147483647 w 1483"/>
              <a:gd name="T35" fmla="*/ 2147483647 h 1334"/>
              <a:gd name="T36" fmla="*/ 2147483647 w 1483"/>
              <a:gd name="T37" fmla="*/ 2147483647 h 1334"/>
              <a:gd name="T38" fmla="*/ 2147483647 w 1483"/>
              <a:gd name="T39" fmla="*/ 2147483647 h 1334"/>
              <a:gd name="T40" fmla="*/ 2147483647 w 1483"/>
              <a:gd name="T41" fmla="*/ 2147483647 h 1334"/>
              <a:gd name="T42" fmla="*/ 2147483647 w 1483"/>
              <a:gd name="T43" fmla="*/ 2147483647 h 1334"/>
              <a:gd name="T44" fmla="*/ 2147483647 w 1483"/>
              <a:gd name="T45" fmla="*/ 2147483647 h 1334"/>
              <a:gd name="T46" fmla="*/ 2147483647 w 1483"/>
              <a:gd name="T47" fmla="*/ 2147483647 h 1334"/>
              <a:gd name="T48" fmla="*/ 2147483647 w 1483"/>
              <a:gd name="T49" fmla="*/ 2147483647 h 1334"/>
              <a:gd name="T50" fmla="*/ 2147483647 w 1483"/>
              <a:gd name="T51" fmla="*/ 2147483647 h 1334"/>
              <a:gd name="T52" fmla="*/ 2147483647 w 1483"/>
              <a:gd name="T53" fmla="*/ 2147483647 h 1334"/>
              <a:gd name="T54" fmla="*/ 2147483647 w 1483"/>
              <a:gd name="T55" fmla="*/ 2147483647 h 1334"/>
              <a:gd name="T56" fmla="*/ 2147483647 w 1483"/>
              <a:gd name="T57" fmla="*/ 2147483647 h 1334"/>
              <a:gd name="T58" fmla="*/ 2147483647 w 1483"/>
              <a:gd name="T59" fmla="*/ 2147483647 h 1334"/>
              <a:gd name="T60" fmla="*/ 2147483647 w 1483"/>
              <a:gd name="T61" fmla="*/ 2147483647 h 1334"/>
              <a:gd name="T62" fmla="*/ 2147483647 w 1483"/>
              <a:gd name="T63" fmla="*/ 2147483647 h 1334"/>
              <a:gd name="T64" fmla="*/ 2147483647 w 1483"/>
              <a:gd name="T65" fmla="*/ 2147483647 h 1334"/>
              <a:gd name="T66" fmla="*/ 2147483647 w 1483"/>
              <a:gd name="T67" fmla="*/ 2147483647 h 1334"/>
              <a:gd name="T68" fmla="*/ 2147483647 w 1483"/>
              <a:gd name="T69" fmla="*/ 2147483647 h 1334"/>
              <a:gd name="T70" fmla="*/ 2147483647 w 1483"/>
              <a:gd name="T71" fmla="*/ 2147483647 h 1334"/>
              <a:gd name="T72" fmla="*/ 2147483647 w 1483"/>
              <a:gd name="T73" fmla="*/ 2147483647 h 1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483"/>
              <a:gd name="T112" fmla="*/ 0 h 1334"/>
              <a:gd name="T113" fmla="*/ 1483 w 1483"/>
              <a:gd name="T114" fmla="*/ 1334 h 13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483" h="1334">
                <a:moveTo>
                  <a:pt x="609" y="19"/>
                </a:moveTo>
                <a:cubicBezTo>
                  <a:pt x="568" y="32"/>
                  <a:pt x="526" y="35"/>
                  <a:pt x="485" y="46"/>
                </a:cubicBezTo>
                <a:cubicBezTo>
                  <a:pt x="458" y="52"/>
                  <a:pt x="405" y="63"/>
                  <a:pt x="405" y="63"/>
                </a:cubicBezTo>
                <a:cubicBezTo>
                  <a:pt x="384" y="78"/>
                  <a:pt x="360" y="89"/>
                  <a:pt x="342" y="108"/>
                </a:cubicBezTo>
                <a:cubicBezTo>
                  <a:pt x="322" y="127"/>
                  <a:pt x="302" y="166"/>
                  <a:pt x="289" y="188"/>
                </a:cubicBezTo>
                <a:cubicBezTo>
                  <a:pt x="266" y="223"/>
                  <a:pt x="235" y="253"/>
                  <a:pt x="209" y="286"/>
                </a:cubicBezTo>
                <a:cubicBezTo>
                  <a:pt x="192" y="332"/>
                  <a:pt x="156" y="369"/>
                  <a:pt x="129" y="410"/>
                </a:cubicBezTo>
                <a:cubicBezTo>
                  <a:pt x="98" y="454"/>
                  <a:pt x="82" y="504"/>
                  <a:pt x="58" y="552"/>
                </a:cubicBezTo>
                <a:cubicBezTo>
                  <a:pt x="35" y="664"/>
                  <a:pt x="0" y="814"/>
                  <a:pt x="67" y="908"/>
                </a:cubicBezTo>
                <a:cubicBezTo>
                  <a:pt x="111" y="971"/>
                  <a:pt x="90" y="920"/>
                  <a:pt x="156" y="961"/>
                </a:cubicBezTo>
                <a:cubicBezTo>
                  <a:pt x="208" y="992"/>
                  <a:pt x="263" y="1018"/>
                  <a:pt x="316" y="1050"/>
                </a:cubicBezTo>
                <a:cubicBezTo>
                  <a:pt x="390" y="1095"/>
                  <a:pt x="342" y="1078"/>
                  <a:pt x="396" y="1094"/>
                </a:cubicBezTo>
                <a:cubicBezTo>
                  <a:pt x="427" y="1115"/>
                  <a:pt x="457" y="1135"/>
                  <a:pt x="493" y="1148"/>
                </a:cubicBezTo>
                <a:cubicBezTo>
                  <a:pt x="569" y="1223"/>
                  <a:pt x="522" y="1184"/>
                  <a:pt x="618" y="1246"/>
                </a:cubicBezTo>
                <a:cubicBezTo>
                  <a:pt x="635" y="1257"/>
                  <a:pt x="650" y="1274"/>
                  <a:pt x="671" y="1281"/>
                </a:cubicBezTo>
                <a:cubicBezTo>
                  <a:pt x="738" y="1303"/>
                  <a:pt x="815" y="1312"/>
                  <a:pt x="885" y="1326"/>
                </a:cubicBezTo>
                <a:cubicBezTo>
                  <a:pt x="938" y="1322"/>
                  <a:pt x="998" y="1334"/>
                  <a:pt x="1045" y="1308"/>
                </a:cubicBezTo>
                <a:cubicBezTo>
                  <a:pt x="1055" y="1301"/>
                  <a:pt x="1060" y="1288"/>
                  <a:pt x="1071" y="1281"/>
                </a:cubicBezTo>
                <a:cubicBezTo>
                  <a:pt x="1098" y="1260"/>
                  <a:pt x="1117" y="1260"/>
                  <a:pt x="1151" y="1254"/>
                </a:cubicBezTo>
                <a:cubicBezTo>
                  <a:pt x="1160" y="1245"/>
                  <a:pt x="1167" y="1234"/>
                  <a:pt x="1178" y="1228"/>
                </a:cubicBezTo>
                <a:cubicBezTo>
                  <a:pt x="1194" y="1219"/>
                  <a:pt x="1231" y="1210"/>
                  <a:pt x="1231" y="1210"/>
                </a:cubicBezTo>
                <a:cubicBezTo>
                  <a:pt x="1264" y="1176"/>
                  <a:pt x="1287" y="1144"/>
                  <a:pt x="1311" y="1103"/>
                </a:cubicBezTo>
                <a:cubicBezTo>
                  <a:pt x="1329" y="1029"/>
                  <a:pt x="1306" y="1103"/>
                  <a:pt x="1338" y="1041"/>
                </a:cubicBezTo>
                <a:cubicBezTo>
                  <a:pt x="1353" y="1010"/>
                  <a:pt x="1356" y="972"/>
                  <a:pt x="1373" y="943"/>
                </a:cubicBezTo>
                <a:cubicBezTo>
                  <a:pt x="1380" y="930"/>
                  <a:pt x="1393" y="921"/>
                  <a:pt x="1400" y="908"/>
                </a:cubicBezTo>
                <a:cubicBezTo>
                  <a:pt x="1483" y="743"/>
                  <a:pt x="1409" y="848"/>
                  <a:pt x="1471" y="766"/>
                </a:cubicBezTo>
                <a:cubicBezTo>
                  <a:pt x="1474" y="688"/>
                  <a:pt x="1480" y="611"/>
                  <a:pt x="1480" y="534"/>
                </a:cubicBezTo>
                <a:cubicBezTo>
                  <a:pt x="1480" y="456"/>
                  <a:pt x="1480" y="379"/>
                  <a:pt x="1471" y="303"/>
                </a:cubicBezTo>
                <a:cubicBezTo>
                  <a:pt x="1458" y="207"/>
                  <a:pt x="1279" y="119"/>
                  <a:pt x="1205" y="81"/>
                </a:cubicBezTo>
                <a:cubicBezTo>
                  <a:pt x="1207" y="90"/>
                  <a:pt x="1222" y="107"/>
                  <a:pt x="1213" y="108"/>
                </a:cubicBezTo>
                <a:cubicBezTo>
                  <a:pt x="1177" y="111"/>
                  <a:pt x="1142" y="93"/>
                  <a:pt x="1107" y="90"/>
                </a:cubicBezTo>
                <a:cubicBezTo>
                  <a:pt x="952" y="75"/>
                  <a:pt x="1041" y="82"/>
                  <a:pt x="840" y="72"/>
                </a:cubicBezTo>
                <a:cubicBezTo>
                  <a:pt x="796" y="60"/>
                  <a:pt x="761" y="51"/>
                  <a:pt x="716" y="46"/>
                </a:cubicBezTo>
                <a:cubicBezTo>
                  <a:pt x="698" y="40"/>
                  <a:pt x="679" y="34"/>
                  <a:pt x="662" y="28"/>
                </a:cubicBezTo>
                <a:cubicBezTo>
                  <a:pt x="653" y="25"/>
                  <a:pt x="644" y="21"/>
                  <a:pt x="636" y="19"/>
                </a:cubicBezTo>
                <a:cubicBezTo>
                  <a:pt x="627" y="15"/>
                  <a:pt x="609" y="0"/>
                  <a:pt x="609" y="10"/>
                </a:cubicBezTo>
                <a:cubicBezTo>
                  <a:pt x="609" y="13"/>
                  <a:pt x="609" y="16"/>
                  <a:pt x="609" y="19"/>
                </a:cubicBezTo>
                <a:close/>
              </a:path>
            </a:pathLst>
          </a:custGeom>
          <a:solidFill>
            <a:schemeClr val="hlink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0" name="Freeform 25"/>
          <p:cNvSpPr>
            <a:spLocks/>
          </p:cNvSpPr>
          <p:nvPr/>
        </p:nvSpPr>
        <p:spPr bwMode="auto">
          <a:xfrm>
            <a:off x="7823200" y="4114801"/>
            <a:ext cx="518584" cy="409575"/>
          </a:xfrm>
          <a:custGeom>
            <a:avLst/>
            <a:gdLst>
              <a:gd name="T0" fmla="*/ 2147483647 w 1483"/>
              <a:gd name="T1" fmla="*/ 2147483647 h 1334"/>
              <a:gd name="T2" fmla="*/ 2147483647 w 1483"/>
              <a:gd name="T3" fmla="*/ 2147483647 h 1334"/>
              <a:gd name="T4" fmla="*/ 2147483647 w 1483"/>
              <a:gd name="T5" fmla="*/ 2147483647 h 1334"/>
              <a:gd name="T6" fmla="*/ 2147483647 w 1483"/>
              <a:gd name="T7" fmla="*/ 2147483647 h 1334"/>
              <a:gd name="T8" fmla="*/ 2147483647 w 1483"/>
              <a:gd name="T9" fmla="*/ 2147483647 h 1334"/>
              <a:gd name="T10" fmla="*/ 2147483647 w 1483"/>
              <a:gd name="T11" fmla="*/ 2147483647 h 1334"/>
              <a:gd name="T12" fmla="*/ 2147483647 w 1483"/>
              <a:gd name="T13" fmla="*/ 2147483647 h 1334"/>
              <a:gd name="T14" fmla="*/ 2147483647 w 1483"/>
              <a:gd name="T15" fmla="*/ 2147483647 h 1334"/>
              <a:gd name="T16" fmla="*/ 2147483647 w 1483"/>
              <a:gd name="T17" fmla="*/ 2147483647 h 1334"/>
              <a:gd name="T18" fmla="*/ 2147483647 w 1483"/>
              <a:gd name="T19" fmla="*/ 2147483647 h 1334"/>
              <a:gd name="T20" fmla="*/ 2147483647 w 1483"/>
              <a:gd name="T21" fmla="*/ 2147483647 h 1334"/>
              <a:gd name="T22" fmla="*/ 2147483647 w 1483"/>
              <a:gd name="T23" fmla="*/ 2147483647 h 1334"/>
              <a:gd name="T24" fmla="*/ 2147483647 w 1483"/>
              <a:gd name="T25" fmla="*/ 2147483647 h 1334"/>
              <a:gd name="T26" fmla="*/ 2147483647 w 1483"/>
              <a:gd name="T27" fmla="*/ 2147483647 h 1334"/>
              <a:gd name="T28" fmla="*/ 2147483647 w 1483"/>
              <a:gd name="T29" fmla="*/ 2147483647 h 1334"/>
              <a:gd name="T30" fmla="*/ 2147483647 w 1483"/>
              <a:gd name="T31" fmla="*/ 2147483647 h 1334"/>
              <a:gd name="T32" fmla="*/ 2147483647 w 1483"/>
              <a:gd name="T33" fmla="*/ 2147483647 h 1334"/>
              <a:gd name="T34" fmla="*/ 2147483647 w 1483"/>
              <a:gd name="T35" fmla="*/ 2147483647 h 1334"/>
              <a:gd name="T36" fmla="*/ 2147483647 w 1483"/>
              <a:gd name="T37" fmla="*/ 2147483647 h 1334"/>
              <a:gd name="T38" fmla="*/ 2147483647 w 1483"/>
              <a:gd name="T39" fmla="*/ 2147483647 h 1334"/>
              <a:gd name="T40" fmla="*/ 2147483647 w 1483"/>
              <a:gd name="T41" fmla="*/ 2147483647 h 1334"/>
              <a:gd name="T42" fmla="*/ 2147483647 w 1483"/>
              <a:gd name="T43" fmla="*/ 2147483647 h 1334"/>
              <a:gd name="T44" fmla="*/ 2147483647 w 1483"/>
              <a:gd name="T45" fmla="*/ 2147483647 h 1334"/>
              <a:gd name="T46" fmla="*/ 2147483647 w 1483"/>
              <a:gd name="T47" fmla="*/ 2147483647 h 1334"/>
              <a:gd name="T48" fmla="*/ 2147483647 w 1483"/>
              <a:gd name="T49" fmla="*/ 2147483647 h 1334"/>
              <a:gd name="T50" fmla="*/ 2147483647 w 1483"/>
              <a:gd name="T51" fmla="*/ 2147483647 h 1334"/>
              <a:gd name="T52" fmla="*/ 2147483647 w 1483"/>
              <a:gd name="T53" fmla="*/ 2147483647 h 1334"/>
              <a:gd name="T54" fmla="*/ 2147483647 w 1483"/>
              <a:gd name="T55" fmla="*/ 2147483647 h 1334"/>
              <a:gd name="T56" fmla="*/ 2147483647 w 1483"/>
              <a:gd name="T57" fmla="*/ 2147483647 h 1334"/>
              <a:gd name="T58" fmla="*/ 2147483647 w 1483"/>
              <a:gd name="T59" fmla="*/ 2147483647 h 1334"/>
              <a:gd name="T60" fmla="*/ 2147483647 w 1483"/>
              <a:gd name="T61" fmla="*/ 2147483647 h 1334"/>
              <a:gd name="T62" fmla="*/ 2147483647 w 1483"/>
              <a:gd name="T63" fmla="*/ 2147483647 h 1334"/>
              <a:gd name="T64" fmla="*/ 2147483647 w 1483"/>
              <a:gd name="T65" fmla="*/ 2147483647 h 1334"/>
              <a:gd name="T66" fmla="*/ 2147483647 w 1483"/>
              <a:gd name="T67" fmla="*/ 2147483647 h 1334"/>
              <a:gd name="T68" fmla="*/ 2147483647 w 1483"/>
              <a:gd name="T69" fmla="*/ 2147483647 h 1334"/>
              <a:gd name="T70" fmla="*/ 2147483647 w 1483"/>
              <a:gd name="T71" fmla="*/ 2147483647 h 1334"/>
              <a:gd name="T72" fmla="*/ 2147483647 w 1483"/>
              <a:gd name="T73" fmla="*/ 2147483647 h 133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483"/>
              <a:gd name="T112" fmla="*/ 0 h 1334"/>
              <a:gd name="T113" fmla="*/ 1483 w 1483"/>
              <a:gd name="T114" fmla="*/ 1334 h 133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483" h="1334">
                <a:moveTo>
                  <a:pt x="609" y="19"/>
                </a:moveTo>
                <a:cubicBezTo>
                  <a:pt x="568" y="32"/>
                  <a:pt x="526" y="35"/>
                  <a:pt x="485" y="46"/>
                </a:cubicBezTo>
                <a:cubicBezTo>
                  <a:pt x="458" y="52"/>
                  <a:pt x="405" y="63"/>
                  <a:pt x="405" y="63"/>
                </a:cubicBezTo>
                <a:cubicBezTo>
                  <a:pt x="384" y="78"/>
                  <a:pt x="360" y="89"/>
                  <a:pt x="342" y="108"/>
                </a:cubicBezTo>
                <a:cubicBezTo>
                  <a:pt x="322" y="127"/>
                  <a:pt x="302" y="166"/>
                  <a:pt x="289" y="188"/>
                </a:cubicBezTo>
                <a:cubicBezTo>
                  <a:pt x="266" y="223"/>
                  <a:pt x="235" y="253"/>
                  <a:pt x="209" y="286"/>
                </a:cubicBezTo>
                <a:cubicBezTo>
                  <a:pt x="192" y="332"/>
                  <a:pt x="156" y="369"/>
                  <a:pt x="129" y="410"/>
                </a:cubicBezTo>
                <a:cubicBezTo>
                  <a:pt x="98" y="454"/>
                  <a:pt x="82" y="504"/>
                  <a:pt x="58" y="552"/>
                </a:cubicBezTo>
                <a:cubicBezTo>
                  <a:pt x="35" y="664"/>
                  <a:pt x="0" y="814"/>
                  <a:pt x="67" y="908"/>
                </a:cubicBezTo>
                <a:cubicBezTo>
                  <a:pt x="111" y="971"/>
                  <a:pt x="90" y="920"/>
                  <a:pt x="156" y="961"/>
                </a:cubicBezTo>
                <a:cubicBezTo>
                  <a:pt x="208" y="992"/>
                  <a:pt x="263" y="1018"/>
                  <a:pt x="316" y="1050"/>
                </a:cubicBezTo>
                <a:cubicBezTo>
                  <a:pt x="390" y="1095"/>
                  <a:pt x="342" y="1078"/>
                  <a:pt x="396" y="1094"/>
                </a:cubicBezTo>
                <a:cubicBezTo>
                  <a:pt x="427" y="1115"/>
                  <a:pt x="457" y="1135"/>
                  <a:pt x="493" y="1148"/>
                </a:cubicBezTo>
                <a:cubicBezTo>
                  <a:pt x="569" y="1223"/>
                  <a:pt x="522" y="1184"/>
                  <a:pt x="618" y="1246"/>
                </a:cubicBezTo>
                <a:cubicBezTo>
                  <a:pt x="635" y="1257"/>
                  <a:pt x="650" y="1274"/>
                  <a:pt x="671" y="1281"/>
                </a:cubicBezTo>
                <a:cubicBezTo>
                  <a:pt x="738" y="1303"/>
                  <a:pt x="815" y="1312"/>
                  <a:pt x="885" y="1326"/>
                </a:cubicBezTo>
                <a:cubicBezTo>
                  <a:pt x="938" y="1322"/>
                  <a:pt x="998" y="1334"/>
                  <a:pt x="1045" y="1308"/>
                </a:cubicBezTo>
                <a:cubicBezTo>
                  <a:pt x="1055" y="1301"/>
                  <a:pt x="1060" y="1288"/>
                  <a:pt x="1071" y="1281"/>
                </a:cubicBezTo>
                <a:cubicBezTo>
                  <a:pt x="1098" y="1260"/>
                  <a:pt x="1117" y="1260"/>
                  <a:pt x="1151" y="1254"/>
                </a:cubicBezTo>
                <a:cubicBezTo>
                  <a:pt x="1160" y="1245"/>
                  <a:pt x="1167" y="1234"/>
                  <a:pt x="1178" y="1228"/>
                </a:cubicBezTo>
                <a:cubicBezTo>
                  <a:pt x="1194" y="1219"/>
                  <a:pt x="1231" y="1210"/>
                  <a:pt x="1231" y="1210"/>
                </a:cubicBezTo>
                <a:cubicBezTo>
                  <a:pt x="1264" y="1176"/>
                  <a:pt x="1287" y="1144"/>
                  <a:pt x="1311" y="1103"/>
                </a:cubicBezTo>
                <a:cubicBezTo>
                  <a:pt x="1329" y="1029"/>
                  <a:pt x="1306" y="1103"/>
                  <a:pt x="1338" y="1041"/>
                </a:cubicBezTo>
                <a:cubicBezTo>
                  <a:pt x="1353" y="1010"/>
                  <a:pt x="1356" y="972"/>
                  <a:pt x="1373" y="943"/>
                </a:cubicBezTo>
                <a:cubicBezTo>
                  <a:pt x="1380" y="930"/>
                  <a:pt x="1393" y="921"/>
                  <a:pt x="1400" y="908"/>
                </a:cubicBezTo>
                <a:cubicBezTo>
                  <a:pt x="1483" y="743"/>
                  <a:pt x="1409" y="848"/>
                  <a:pt x="1471" y="766"/>
                </a:cubicBezTo>
                <a:cubicBezTo>
                  <a:pt x="1474" y="688"/>
                  <a:pt x="1480" y="611"/>
                  <a:pt x="1480" y="534"/>
                </a:cubicBezTo>
                <a:cubicBezTo>
                  <a:pt x="1480" y="456"/>
                  <a:pt x="1480" y="379"/>
                  <a:pt x="1471" y="303"/>
                </a:cubicBezTo>
                <a:cubicBezTo>
                  <a:pt x="1458" y="207"/>
                  <a:pt x="1279" y="119"/>
                  <a:pt x="1205" y="81"/>
                </a:cubicBezTo>
                <a:cubicBezTo>
                  <a:pt x="1207" y="90"/>
                  <a:pt x="1222" y="107"/>
                  <a:pt x="1213" y="108"/>
                </a:cubicBezTo>
                <a:cubicBezTo>
                  <a:pt x="1177" y="111"/>
                  <a:pt x="1142" y="93"/>
                  <a:pt x="1107" y="90"/>
                </a:cubicBezTo>
                <a:cubicBezTo>
                  <a:pt x="952" y="75"/>
                  <a:pt x="1041" y="82"/>
                  <a:pt x="840" y="72"/>
                </a:cubicBezTo>
                <a:cubicBezTo>
                  <a:pt x="796" y="60"/>
                  <a:pt x="761" y="51"/>
                  <a:pt x="716" y="46"/>
                </a:cubicBezTo>
                <a:cubicBezTo>
                  <a:pt x="698" y="40"/>
                  <a:pt x="679" y="34"/>
                  <a:pt x="662" y="28"/>
                </a:cubicBezTo>
                <a:cubicBezTo>
                  <a:pt x="653" y="25"/>
                  <a:pt x="644" y="21"/>
                  <a:pt x="636" y="19"/>
                </a:cubicBezTo>
                <a:cubicBezTo>
                  <a:pt x="627" y="15"/>
                  <a:pt x="609" y="0"/>
                  <a:pt x="609" y="10"/>
                </a:cubicBezTo>
                <a:cubicBezTo>
                  <a:pt x="609" y="13"/>
                  <a:pt x="609" y="16"/>
                  <a:pt x="609" y="19"/>
                </a:cubicBezTo>
                <a:close/>
              </a:path>
            </a:pathLst>
          </a:custGeom>
          <a:solidFill>
            <a:schemeClr val="hlink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1" name="Line 26"/>
          <p:cNvSpPr>
            <a:spLocks noChangeShapeType="1"/>
          </p:cNvSpPr>
          <p:nvPr/>
        </p:nvSpPr>
        <p:spPr bwMode="auto">
          <a:xfrm>
            <a:off x="3378201" y="4071939"/>
            <a:ext cx="537633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2" name="Line 27"/>
          <p:cNvSpPr>
            <a:spLocks noChangeShapeType="1"/>
          </p:cNvSpPr>
          <p:nvPr/>
        </p:nvSpPr>
        <p:spPr bwMode="auto">
          <a:xfrm>
            <a:off x="6271685" y="4144963"/>
            <a:ext cx="537633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3" name="Line 28"/>
          <p:cNvSpPr>
            <a:spLocks noChangeShapeType="1"/>
          </p:cNvSpPr>
          <p:nvPr/>
        </p:nvSpPr>
        <p:spPr bwMode="auto">
          <a:xfrm>
            <a:off x="4474633" y="3781425"/>
            <a:ext cx="1187451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4" name="Text Box 29"/>
          <p:cNvSpPr txBox="1">
            <a:spLocks noChangeArrowheads="1"/>
          </p:cNvSpPr>
          <p:nvPr/>
        </p:nvSpPr>
        <p:spPr bwMode="auto">
          <a:xfrm>
            <a:off x="4974167" y="3201988"/>
            <a:ext cx="312906" cy="646331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r>
              <a:rPr lang="en-US" sz="3600" b="0" i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</a:t>
            </a:r>
            <a:endParaRPr lang="en-US" sz="3600" b="0" i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5" name="Line 30"/>
          <p:cNvSpPr>
            <a:spLocks noChangeShapeType="1"/>
          </p:cNvSpPr>
          <p:nvPr/>
        </p:nvSpPr>
        <p:spPr bwMode="auto">
          <a:xfrm flipV="1">
            <a:off x="4574118" y="4289426"/>
            <a:ext cx="2116" cy="2905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6" name="Line 31"/>
          <p:cNvSpPr>
            <a:spLocks noChangeShapeType="1"/>
          </p:cNvSpPr>
          <p:nvPr/>
        </p:nvSpPr>
        <p:spPr bwMode="auto">
          <a:xfrm flipH="1">
            <a:off x="5573184" y="4506914"/>
            <a:ext cx="107949" cy="3635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7" name="Text Box 32"/>
          <p:cNvSpPr txBox="1">
            <a:spLocks noChangeArrowheads="1"/>
          </p:cNvSpPr>
          <p:nvPr/>
        </p:nvSpPr>
        <p:spPr bwMode="auto">
          <a:xfrm>
            <a:off x="4673600" y="4724400"/>
            <a:ext cx="711200" cy="65405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3600" b="0" i="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</a:t>
            </a:r>
            <a:r>
              <a:rPr lang="en-US" sz="3600" b="0" i="0" baseline="-25000">
                <a:solidFill>
                  <a:srgbClr val="FFFF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</a:t>
            </a:r>
            <a:endParaRPr lang="en-US" sz="3600" b="0" i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8" name="Line 33"/>
          <p:cNvSpPr>
            <a:spLocks noChangeShapeType="1"/>
          </p:cNvSpPr>
          <p:nvPr/>
        </p:nvSpPr>
        <p:spPr bwMode="auto">
          <a:xfrm>
            <a:off x="8665634" y="4144963"/>
            <a:ext cx="539751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69" name="Line 34"/>
          <p:cNvSpPr>
            <a:spLocks noChangeShapeType="1"/>
          </p:cNvSpPr>
          <p:nvPr/>
        </p:nvSpPr>
        <p:spPr bwMode="auto">
          <a:xfrm>
            <a:off x="9563101" y="4144963"/>
            <a:ext cx="539751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0" name="Freeform 36"/>
          <p:cNvSpPr>
            <a:spLocks/>
          </p:cNvSpPr>
          <p:nvPr/>
        </p:nvSpPr>
        <p:spPr bwMode="auto">
          <a:xfrm>
            <a:off x="10566401" y="3657600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ED7D3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1" name="Freeform 37"/>
          <p:cNvSpPr>
            <a:spLocks/>
          </p:cNvSpPr>
          <p:nvPr/>
        </p:nvSpPr>
        <p:spPr bwMode="auto">
          <a:xfrm>
            <a:off x="10384367" y="3802063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2" name="Freeform 38"/>
          <p:cNvSpPr>
            <a:spLocks/>
          </p:cNvSpPr>
          <p:nvPr/>
        </p:nvSpPr>
        <p:spPr bwMode="auto">
          <a:xfrm>
            <a:off x="10598151" y="3813176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3" name="Freeform 39"/>
          <p:cNvSpPr>
            <a:spLocks/>
          </p:cNvSpPr>
          <p:nvPr/>
        </p:nvSpPr>
        <p:spPr bwMode="auto">
          <a:xfrm>
            <a:off x="10748434" y="3875089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4" name="Freeform 40"/>
          <p:cNvSpPr>
            <a:spLocks/>
          </p:cNvSpPr>
          <p:nvPr/>
        </p:nvSpPr>
        <p:spPr bwMode="auto">
          <a:xfrm>
            <a:off x="10475384" y="3948114"/>
            <a:ext cx="107949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5" name="Freeform 41"/>
          <p:cNvSpPr>
            <a:spLocks/>
          </p:cNvSpPr>
          <p:nvPr/>
        </p:nvSpPr>
        <p:spPr bwMode="auto">
          <a:xfrm>
            <a:off x="10748434" y="3730625"/>
            <a:ext cx="99484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6" name="Freeform 42"/>
          <p:cNvSpPr>
            <a:spLocks/>
          </p:cNvSpPr>
          <p:nvPr/>
        </p:nvSpPr>
        <p:spPr bwMode="auto">
          <a:xfrm>
            <a:off x="10657417" y="3948114"/>
            <a:ext cx="99483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7" name="Freeform 43"/>
          <p:cNvSpPr>
            <a:spLocks/>
          </p:cNvSpPr>
          <p:nvPr/>
        </p:nvSpPr>
        <p:spPr bwMode="auto">
          <a:xfrm>
            <a:off x="10748434" y="3802063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8" name="Freeform 44"/>
          <p:cNvSpPr>
            <a:spLocks/>
          </p:cNvSpPr>
          <p:nvPr/>
        </p:nvSpPr>
        <p:spPr bwMode="auto">
          <a:xfrm>
            <a:off x="10566401" y="3948114"/>
            <a:ext cx="99484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79" name="Freeform 45"/>
          <p:cNvSpPr>
            <a:spLocks/>
          </p:cNvSpPr>
          <p:nvPr/>
        </p:nvSpPr>
        <p:spPr bwMode="auto">
          <a:xfrm>
            <a:off x="10780184" y="3957639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0" name="Freeform 46"/>
          <p:cNvSpPr>
            <a:spLocks/>
          </p:cNvSpPr>
          <p:nvPr/>
        </p:nvSpPr>
        <p:spPr bwMode="auto">
          <a:xfrm>
            <a:off x="10930467" y="4019551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1" name="Freeform 47"/>
          <p:cNvSpPr>
            <a:spLocks/>
          </p:cNvSpPr>
          <p:nvPr/>
        </p:nvSpPr>
        <p:spPr bwMode="auto">
          <a:xfrm>
            <a:off x="10657418" y="4092576"/>
            <a:ext cx="107949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2" name="Freeform 48"/>
          <p:cNvSpPr>
            <a:spLocks/>
          </p:cNvSpPr>
          <p:nvPr/>
        </p:nvSpPr>
        <p:spPr bwMode="auto">
          <a:xfrm>
            <a:off x="10930467" y="3875089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3" name="Freeform 49"/>
          <p:cNvSpPr>
            <a:spLocks/>
          </p:cNvSpPr>
          <p:nvPr/>
        </p:nvSpPr>
        <p:spPr bwMode="auto">
          <a:xfrm>
            <a:off x="10839451" y="4092576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4" name="Freeform 50"/>
          <p:cNvSpPr>
            <a:spLocks/>
          </p:cNvSpPr>
          <p:nvPr/>
        </p:nvSpPr>
        <p:spPr bwMode="auto">
          <a:xfrm>
            <a:off x="10930467" y="3948114"/>
            <a:ext cx="99484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5" name="Freeform 51"/>
          <p:cNvSpPr>
            <a:spLocks/>
          </p:cNvSpPr>
          <p:nvPr/>
        </p:nvSpPr>
        <p:spPr bwMode="auto">
          <a:xfrm>
            <a:off x="10748434" y="4092576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6" name="Freeform 52"/>
          <p:cNvSpPr>
            <a:spLocks/>
          </p:cNvSpPr>
          <p:nvPr/>
        </p:nvSpPr>
        <p:spPr bwMode="auto">
          <a:xfrm>
            <a:off x="10962217" y="4103688"/>
            <a:ext cx="99483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7" name="Freeform 53"/>
          <p:cNvSpPr>
            <a:spLocks/>
          </p:cNvSpPr>
          <p:nvPr/>
        </p:nvSpPr>
        <p:spPr bwMode="auto">
          <a:xfrm>
            <a:off x="11112501" y="4165600"/>
            <a:ext cx="99484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8" name="Freeform 54"/>
          <p:cNvSpPr>
            <a:spLocks/>
          </p:cNvSpPr>
          <p:nvPr/>
        </p:nvSpPr>
        <p:spPr bwMode="auto">
          <a:xfrm>
            <a:off x="10839451" y="4237039"/>
            <a:ext cx="107949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89" name="Freeform 55"/>
          <p:cNvSpPr>
            <a:spLocks/>
          </p:cNvSpPr>
          <p:nvPr/>
        </p:nvSpPr>
        <p:spPr bwMode="auto">
          <a:xfrm>
            <a:off x="11112501" y="4019551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0" name="Freeform 56"/>
          <p:cNvSpPr>
            <a:spLocks/>
          </p:cNvSpPr>
          <p:nvPr/>
        </p:nvSpPr>
        <p:spPr bwMode="auto">
          <a:xfrm>
            <a:off x="11021484" y="4237039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1" name="Freeform 57"/>
          <p:cNvSpPr>
            <a:spLocks/>
          </p:cNvSpPr>
          <p:nvPr/>
        </p:nvSpPr>
        <p:spPr bwMode="auto">
          <a:xfrm>
            <a:off x="11021484" y="3730625"/>
            <a:ext cx="99483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2" name="Freeform 58"/>
          <p:cNvSpPr>
            <a:spLocks/>
          </p:cNvSpPr>
          <p:nvPr/>
        </p:nvSpPr>
        <p:spPr bwMode="auto">
          <a:xfrm>
            <a:off x="10839451" y="3875089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3" name="Freeform 59"/>
          <p:cNvSpPr>
            <a:spLocks/>
          </p:cNvSpPr>
          <p:nvPr/>
        </p:nvSpPr>
        <p:spPr bwMode="auto">
          <a:xfrm>
            <a:off x="11053234" y="3886200"/>
            <a:ext cx="99484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4" name="Freeform 60"/>
          <p:cNvSpPr>
            <a:spLocks/>
          </p:cNvSpPr>
          <p:nvPr/>
        </p:nvSpPr>
        <p:spPr bwMode="auto">
          <a:xfrm>
            <a:off x="11203517" y="3948114"/>
            <a:ext cx="99483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5" name="Freeform 61"/>
          <p:cNvSpPr>
            <a:spLocks/>
          </p:cNvSpPr>
          <p:nvPr/>
        </p:nvSpPr>
        <p:spPr bwMode="auto">
          <a:xfrm>
            <a:off x="10930467" y="4019551"/>
            <a:ext cx="107951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6" name="Freeform 62"/>
          <p:cNvSpPr>
            <a:spLocks/>
          </p:cNvSpPr>
          <p:nvPr/>
        </p:nvSpPr>
        <p:spPr bwMode="auto">
          <a:xfrm>
            <a:off x="11203517" y="3802063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7" name="Freeform 63"/>
          <p:cNvSpPr>
            <a:spLocks/>
          </p:cNvSpPr>
          <p:nvPr/>
        </p:nvSpPr>
        <p:spPr bwMode="auto">
          <a:xfrm>
            <a:off x="11112501" y="4019551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8" name="Freeform 64"/>
          <p:cNvSpPr>
            <a:spLocks/>
          </p:cNvSpPr>
          <p:nvPr/>
        </p:nvSpPr>
        <p:spPr bwMode="auto">
          <a:xfrm>
            <a:off x="10384367" y="3875089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599" name="Freeform 65"/>
          <p:cNvSpPr>
            <a:spLocks/>
          </p:cNvSpPr>
          <p:nvPr/>
        </p:nvSpPr>
        <p:spPr bwMode="auto">
          <a:xfrm>
            <a:off x="10416117" y="4030663"/>
            <a:ext cx="101600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0" name="Freeform 66"/>
          <p:cNvSpPr>
            <a:spLocks/>
          </p:cNvSpPr>
          <p:nvPr/>
        </p:nvSpPr>
        <p:spPr bwMode="auto">
          <a:xfrm>
            <a:off x="10566401" y="4092576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1" name="Freeform 67"/>
          <p:cNvSpPr>
            <a:spLocks/>
          </p:cNvSpPr>
          <p:nvPr/>
        </p:nvSpPr>
        <p:spPr bwMode="auto">
          <a:xfrm>
            <a:off x="10293351" y="4165600"/>
            <a:ext cx="107949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2" name="Freeform 68"/>
          <p:cNvSpPr>
            <a:spLocks/>
          </p:cNvSpPr>
          <p:nvPr/>
        </p:nvSpPr>
        <p:spPr bwMode="auto">
          <a:xfrm>
            <a:off x="10566401" y="3948114"/>
            <a:ext cx="99484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3" name="Freeform 69"/>
          <p:cNvSpPr>
            <a:spLocks/>
          </p:cNvSpPr>
          <p:nvPr/>
        </p:nvSpPr>
        <p:spPr bwMode="auto">
          <a:xfrm>
            <a:off x="10475384" y="4165600"/>
            <a:ext cx="99483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4" name="Freeform 70"/>
          <p:cNvSpPr>
            <a:spLocks/>
          </p:cNvSpPr>
          <p:nvPr/>
        </p:nvSpPr>
        <p:spPr bwMode="auto">
          <a:xfrm>
            <a:off x="10566401" y="4019551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5" name="Freeform 71"/>
          <p:cNvSpPr>
            <a:spLocks/>
          </p:cNvSpPr>
          <p:nvPr/>
        </p:nvSpPr>
        <p:spPr bwMode="auto">
          <a:xfrm>
            <a:off x="10384367" y="4165600"/>
            <a:ext cx="99484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6" name="Freeform 72"/>
          <p:cNvSpPr>
            <a:spLocks/>
          </p:cNvSpPr>
          <p:nvPr/>
        </p:nvSpPr>
        <p:spPr bwMode="auto">
          <a:xfrm>
            <a:off x="10598151" y="4175126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7" name="Freeform 73"/>
          <p:cNvSpPr>
            <a:spLocks/>
          </p:cNvSpPr>
          <p:nvPr/>
        </p:nvSpPr>
        <p:spPr bwMode="auto">
          <a:xfrm>
            <a:off x="10748434" y="4237039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8" name="Freeform 74"/>
          <p:cNvSpPr>
            <a:spLocks/>
          </p:cNvSpPr>
          <p:nvPr/>
        </p:nvSpPr>
        <p:spPr bwMode="auto">
          <a:xfrm>
            <a:off x="10475384" y="4310064"/>
            <a:ext cx="107949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09" name="Freeform 75"/>
          <p:cNvSpPr>
            <a:spLocks/>
          </p:cNvSpPr>
          <p:nvPr/>
        </p:nvSpPr>
        <p:spPr bwMode="auto">
          <a:xfrm>
            <a:off x="10748434" y="4092576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0" name="Freeform 76"/>
          <p:cNvSpPr>
            <a:spLocks/>
          </p:cNvSpPr>
          <p:nvPr/>
        </p:nvSpPr>
        <p:spPr bwMode="auto">
          <a:xfrm>
            <a:off x="10657417" y="4310064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1" name="Freeform 77"/>
          <p:cNvSpPr>
            <a:spLocks/>
          </p:cNvSpPr>
          <p:nvPr/>
        </p:nvSpPr>
        <p:spPr bwMode="auto">
          <a:xfrm>
            <a:off x="10748434" y="4165600"/>
            <a:ext cx="99484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2" name="Freeform 78"/>
          <p:cNvSpPr>
            <a:spLocks/>
          </p:cNvSpPr>
          <p:nvPr/>
        </p:nvSpPr>
        <p:spPr bwMode="auto">
          <a:xfrm>
            <a:off x="10566401" y="4310064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3" name="Freeform 79"/>
          <p:cNvSpPr>
            <a:spLocks/>
          </p:cNvSpPr>
          <p:nvPr/>
        </p:nvSpPr>
        <p:spPr bwMode="auto">
          <a:xfrm>
            <a:off x="10780184" y="4321175"/>
            <a:ext cx="99483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4" name="Freeform 80"/>
          <p:cNvSpPr>
            <a:spLocks/>
          </p:cNvSpPr>
          <p:nvPr/>
        </p:nvSpPr>
        <p:spPr bwMode="auto">
          <a:xfrm>
            <a:off x="10930467" y="4383089"/>
            <a:ext cx="99484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5" name="Freeform 81"/>
          <p:cNvSpPr>
            <a:spLocks/>
          </p:cNvSpPr>
          <p:nvPr/>
        </p:nvSpPr>
        <p:spPr bwMode="auto">
          <a:xfrm>
            <a:off x="10657418" y="4454526"/>
            <a:ext cx="107949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6" name="Freeform 82"/>
          <p:cNvSpPr>
            <a:spLocks/>
          </p:cNvSpPr>
          <p:nvPr/>
        </p:nvSpPr>
        <p:spPr bwMode="auto">
          <a:xfrm>
            <a:off x="10930467" y="4237039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7" name="Freeform 83"/>
          <p:cNvSpPr>
            <a:spLocks/>
          </p:cNvSpPr>
          <p:nvPr/>
        </p:nvSpPr>
        <p:spPr bwMode="auto">
          <a:xfrm>
            <a:off x="10839451" y="4454526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8" name="Freeform 84"/>
          <p:cNvSpPr>
            <a:spLocks/>
          </p:cNvSpPr>
          <p:nvPr/>
        </p:nvSpPr>
        <p:spPr bwMode="auto">
          <a:xfrm>
            <a:off x="10839451" y="3948114"/>
            <a:ext cx="99483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19" name="Freeform 85"/>
          <p:cNvSpPr>
            <a:spLocks/>
          </p:cNvSpPr>
          <p:nvPr/>
        </p:nvSpPr>
        <p:spPr bwMode="auto">
          <a:xfrm>
            <a:off x="10657417" y="4092576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20" name="Freeform 86"/>
          <p:cNvSpPr>
            <a:spLocks/>
          </p:cNvSpPr>
          <p:nvPr/>
        </p:nvSpPr>
        <p:spPr bwMode="auto">
          <a:xfrm>
            <a:off x="10871201" y="4103688"/>
            <a:ext cx="99484" cy="103187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21" name="Freeform 87"/>
          <p:cNvSpPr>
            <a:spLocks/>
          </p:cNvSpPr>
          <p:nvPr/>
        </p:nvSpPr>
        <p:spPr bwMode="auto">
          <a:xfrm>
            <a:off x="11021484" y="4165600"/>
            <a:ext cx="99483" cy="103188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22" name="Freeform 88"/>
          <p:cNvSpPr>
            <a:spLocks/>
          </p:cNvSpPr>
          <p:nvPr/>
        </p:nvSpPr>
        <p:spPr bwMode="auto">
          <a:xfrm>
            <a:off x="10748434" y="4237039"/>
            <a:ext cx="107951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23" name="Freeform 89"/>
          <p:cNvSpPr>
            <a:spLocks/>
          </p:cNvSpPr>
          <p:nvPr/>
        </p:nvSpPr>
        <p:spPr bwMode="auto">
          <a:xfrm>
            <a:off x="11021484" y="4019551"/>
            <a:ext cx="99483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24" name="Freeform 90"/>
          <p:cNvSpPr>
            <a:spLocks/>
          </p:cNvSpPr>
          <p:nvPr/>
        </p:nvSpPr>
        <p:spPr bwMode="auto">
          <a:xfrm>
            <a:off x="10930467" y="4237039"/>
            <a:ext cx="99484" cy="104775"/>
          </a:xfrm>
          <a:custGeom>
            <a:avLst/>
            <a:gdLst>
              <a:gd name="T0" fmla="*/ 2147483647 w 44"/>
              <a:gd name="T1" fmla="*/ 2147483647 h 69"/>
              <a:gd name="T2" fmla="*/ 2147483647 w 44"/>
              <a:gd name="T3" fmla="*/ 2147483647 h 69"/>
              <a:gd name="T4" fmla="*/ 2147483647 w 44"/>
              <a:gd name="T5" fmla="*/ 2147483647 h 69"/>
              <a:gd name="T6" fmla="*/ 2147483647 w 44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69"/>
              <a:gd name="T14" fmla="*/ 44 w 44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69">
                <a:moveTo>
                  <a:pt x="1" y="29"/>
                </a:moveTo>
                <a:cubicBezTo>
                  <a:pt x="4" y="40"/>
                  <a:pt x="0" y="56"/>
                  <a:pt x="10" y="64"/>
                </a:cubicBezTo>
                <a:cubicBezTo>
                  <a:pt x="17" y="69"/>
                  <a:pt x="31" y="63"/>
                  <a:pt x="36" y="55"/>
                </a:cubicBezTo>
                <a:cubicBezTo>
                  <a:pt x="44" y="37"/>
                  <a:pt x="1" y="0"/>
                  <a:pt x="1" y="29"/>
                </a:cubicBezTo>
                <a:close/>
              </a:path>
            </a:pathLst>
          </a:custGeom>
          <a:solidFill>
            <a:srgbClr val="0000FF"/>
          </a:solidFill>
          <a:ln w="127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3366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25" name="Text Box 91"/>
          <p:cNvSpPr txBox="1">
            <a:spLocks noChangeArrowheads="1"/>
          </p:cNvSpPr>
          <p:nvPr/>
        </p:nvSpPr>
        <p:spPr bwMode="auto">
          <a:xfrm>
            <a:off x="486834" y="5942013"/>
            <a:ext cx="1846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2pPr>
            <a:lvl3pPr marL="11430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3pPr>
            <a:lvl4pPr marL="16002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4pPr>
            <a:lvl5pPr marL="2057400" indent="-228600"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charset="0"/>
                <a:ea typeface="ＭＳ Ｐゴシック" charset="0"/>
              </a:defRPr>
            </a:lvl9pPr>
          </a:lstStyle>
          <a:p>
            <a:endParaRPr lang="en-US" sz="3600" b="0" i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26" name="Rectangle 92"/>
          <p:cNvSpPr>
            <a:spLocks noChangeArrowheads="1"/>
          </p:cNvSpPr>
          <p:nvPr/>
        </p:nvSpPr>
        <p:spPr bwMode="auto">
          <a:xfrm>
            <a:off x="508000" y="6019800"/>
            <a:ext cx="1846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627" name="Rectangle 94"/>
          <p:cNvSpPr>
            <a:spLocks noChangeArrowheads="1"/>
          </p:cNvSpPr>
          <p:nvPr/>
        </p:nvSpPr>
        <p:spPr bwMode="auto">
          <a:xfrm>
            <a:off x="762768" y="4584845"/>
            <a:ext cx="9316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FF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Re&gt;&gt;1</a:t>
            </a:r>
          </a:p>
        </p:txBody>
      </p:sp>
      <p:sp>
        <p:nvSpPr>
          <p:cNvPr id="23628" name="Rectangle 95"/>
          <p:cNvSpPr>
            <a:spLocks noChangeArrowheads="1"/>
          </p:cNvSpPr>
          <p:nvPr/>
        </p:nvSpPr>
        <p:spPr bwMode="auto">
          <a:xfrm>
            <a:off x="10342034" y="4479926"/>
            <a:ext cx="713657" cy="369332"/>
          </a:xfrm>
          <a:prstGeom prst="rect">
            <a:avLst/>
          </a:prstGeom>
          <a:solidFill>
            <a:srgbClr val="0000FF"/>
          </a:solidFill>
          <a:ln>
            <a:solidFill>
              <a:srgbClr val="008000"/>
            </a:solidFill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Re~1</a:t>
            </a:r>
          </a:p>
        </p:txBody>
      </p:sp>
      <p:sp>
        <p:nvSpPr>
          <p:cNvPr id="23629" name="Rectangle 96"/>
          <p:cNvSpPr>
            <a:spLocks noChangeArrowheads="1"/>
          </p:cNvSpPr>
          <p:nvPr/>
        </p:nvSpPr>
        <p:spPr bwMode="auto">
          <a:xfrm>
            <a:off x="796635" y="4826144"/>
            <a:ext cx="18181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Viscosity is not </a:t>
            </a:r>
          </a:p>
          <a:p>
            <a:r>
              <a:rPr lang="en-US" sz="18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important</a:t>
            </a:r>
          </a:p>
        </p:txBody>
      </p:sp>
      <p:sp>
        <p:nvSpPr>
          <p:cNvPr id="23630" name="Rectangle 97"/>
          <p:cNvSpPr>
            <a:spLocks noChangeArrowheads="1"/>
          </p:cNvSpPr>
          <p:nvPr/>
        </p:nvSpPr>
        <p:spPr bwMode="auto">
          <a:xfrm>
            <a:off x="10020300" y="4773613"/>
            <a:ext cx="13388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Viscous</a:t>
            </a:r>
          </a:p>
          <a:p>
            <a:r>
              <a:rPr lang="en-US" sz="18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dissipation</a:t>
            </a:r>
          </a:p>
        </p:txBody>
      </p:sp>
      <p:sp>
        <p:nvSpPr>
          <p:cNvPr id="23631" name="Rectangle 100"/>
          <p:cNvSpPr>
            <a:spLocks noChangeArrowheads="1"/>
          </p:cNvSpPr>
          <p:nvPr/>
        </p:nvSpPr>
        <p:spPr bwMode="auto">
          <a:xfrm>
            <a:off x="7192433" y="4710113"/>
            <a:ext cx="18181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Viscosity is</a:t>
            </a:r>
            <a:r>
              <a:rPr lang="en-US" sz="18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not </a:t>
            </a:r>
          </a:p>
          <a:p>
            <a:r>
              <a:rPr lang="en-US" sz="18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important</a:t>
            </a:r>
          </a:p>
        </p:txBody>
      </p:sp>
      <p:sp>
        <p:nvSpPr>
          <p:cNvPr id="198748" name="Rectangle 92"/>
          <p:cNvSpPr>
            <a:spLocks noChangeArrowheads="1"/>
          </p:cNvSpPr>
          <p:nvPr/>
        </p:nvSpPr>
        <p:spPr bwMode="auto">
          <a:xfrm>
            <a:off x="406400" y="0"/>
            <a:ext cx="11785600" cy="95410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Kolmogorov theory reveals order in chaos for incompressible hydro turbulence</a:t>
            </a:r>
          </a:p>
        </p:txBody>
      </p:sp>
      <p:sp>
        <p:nvSpPr>
          <p:cNvPr id="198749" name="Rectangle 93"/>
          <p:cNvSpPr>
            <a:spLocks noChangeArrowheads="1"/>
          </p:cNvSpPr>
          <p:nvPr/>
        </p:nvSpPr>
        <p:spPr bwMode="auto">
          <a:xfrm>
            <a:off x="2174585" y="5299219"/>
            <a:ext cx="184666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80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3634" name="Picture 6" descr="Kolmogorov_6.jpg                                               00000028users                          00000000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717" y="614157"/>
            <a:ext cx="1674283" cy="189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7669" y="494959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Re&gt;&gt;1</a:t>
            </a:r>
          </a:p>
        </p:txBody>
      </p:sp>
    </p:spTree>
    <p:extLst>
      <p:ext uri="{BB962C8B-B14F-4D97-AF65-F5344CB8AC3E}">
        <p14:creationId xmlns:p14="http://schemas.microsoft.com/office/powerpoint/2010/main" val="19170512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A07A5-F49D-05B9-E50E-1186B458D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FA70118-2E48-DEF5-841D-D7D16713E29E}"/>
              </a:ext>
            </a:extLst>
          </p:cNvPr>
          <p:cNvSpPr/>
          <p:nvPr/>
        </p:nvSpPr>
        <p:spPr>
          <a:xfrm>
            <a:off x="-4746" y="122364"/>
            <a:ext cx="121967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+mn-ea"/>
              </a:rPr>
              <a:t>Typical magnetic field tracing method: synchrotron polarization</a:t>
            </a:r>
          </a:p>
        </p:txBody>
      </p:sp>
      <p:sp>
        <p:nvSpPr>
          <p:cNvPr id="7" name="文本框 112">
            <a:extLst>
              <a:ext uri="{FF2B5EF4-FFF2-40B4-BE49-F238E27FC236}">
                <a16:creationId xmlns:a16="http://schemas.microsoft.com/office/drawing/2014/main" id="{DA57F4C6-CCAE-51CB-CA16-A8C719857336}"/>
              </a:ext>
            </a:extLst>
          </p:cNvPr>
          <p:cNvSpPr txBox="1"/>
          <p:nvPr/>
        </p:nvSpPr>
        <p:spPr>
          <a:xfrm>
            <a:off x="479658" y="5229427"/>
            <a:ext cx="4762500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i="0" dirty="0">
                <a:solidFill>
                  <a:srgbClr val="FFFF00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Synchrotron emission</a:t>
            </a:r>
          </a:p>
        </p:txBody>
      </p:sp>
      <p:pic>
        <p:nvPicPr>
          <p:cNvPr id="11" name="Picture 2" descr="NASA's Cosmos">
            <a:extLst>
              <a:ext uri="{FF2B5EF4-FFF2-40B4-BE49-F238E27FC236}">
                <a16:creationId xmlns:a16="http://schemas.microsoft.com/office/drawing/2014/main" id="{91E0E118-579E-8507-9353-700C66935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8" y="1300701"/>
            <a:ext cx="4762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24197C-5CFC-3F48-E3C0-9297EB09D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"/>
          <a:stretch/>
        </p:blipFill>
        <p:spPr bwMode="auto">
          <a:xfrm>
            <a:off x="5706534" y="902086"/>
            <a:ext cx="609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iverse | Free Full-Text | Cosmic-Ray Acceleration and Magnetic ...">
            <a:extLst>
              <a:ext uri="{FF2B5EF4-FFF2-40B4-BE49-F238E27FC236}">
                <a16:creationId xmlns:a16="http://schemas.microsoft.com/office/drawing/2014/main" id="{F759D344-88D6-FBC7-FDCA-8C81E8D42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/>
          <a:stretch/>
        </p:blipFill>
        <p:spPr bwMode="auto">
          <a:xfrm>
            <a:off x="5860851" y="3564636"/>
            <a:ext cx="2826600" cy="274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9B33B2-A949-2D56-7234-89BAE9C739E5}"/>
              </a:ext>
            </a:extLst>
          </p:cNvPr>
          <p:cNvSpPr txBox="1"/>
          <p:nvPr/>
        </p:nvSpPr>
        <p:spPr>
          <a:xfrm>
            <a:off x="3825241" y="977764"/>
            <a:ext cx="2323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van </a:t>
            </a:r>
            <a:r>
              <a:rPr lang="en-US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Weeren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et al. (2019)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867C5-624C-710E-0D50-8739D0369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554" y="3548982"/>
            <a:ext cx="2556000" cy="25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3EFCF-9D13-94CA-15AC-C9162DC73761}"/>
              </a:ext>
            </a:extLst>
          </p:cNvPr>
          <p:cNvSpPr txBox="1"/>
          <p:nvPr/>
        </p:nvSpPr>
        <p:spPr>
          <a:xfrm>
            <a:off x="9853057" y="6015723"/>
            <a:ext cx="232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Bonafede et al. (2022)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716B-50A8-CFB8-E7C6-EFBE8B248F6C}"/>
              </a:ext>
            </a:extLst>
          </p:cNvPr>
          <p:cNvSpPr txBox="1"/>
          <p:nvPr/>
        </p:nvSpPr>
        <p:spPr>
          <a:xfrm>
            <a:off x="3812104" y="6000350"/>
            <a:ext cx="232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Wittor</a:t>
            </a:r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Denis (2023)</a:t>
            </a:r>
          </a:p>
        </p:txBody>
      </p:sp>
    </p:spTree>
    <p:extLst>
      <p:ext uri="{BB962C8B-B14F-4D97-AF65-F5344CB8AC3E}">
        <p14:creationId xmlns:p14="http://schemas.microsoft.com/office/powerpoint/2010/main" val="93812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026">
            <a:extLst>
              <a:ext uri="{FF2B5EF4-FFF2-40B4-BE49-F238E27FC236}">
                <a16:creationId xmlns:a16="http://schemas.microsoft.com/office/drawing/2014/main" id="{5B54AC52-8A5F-3140-AD3C-B8EBC0DFC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388" y="228600"/>
            <a:ext cx="909161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 i="1">
                <a:solidFill>
                  <a:schemeClr val="tx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 b="1" i="1">
                <a:solidFill>
                  <a:schemeClr val="tx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 b="1" i="1">
                <a:solidFill>
                  <a:schemeClr val="tx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 b="1" i="1">
                <a:solidFill>
                  <a:schemeClr val="tx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 b="1" i="1">
                <a:solidFill>
                  <a:schemeClr val="tx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 i="1">
                <a:solidFill>
                  <a:schemeClr val="tx1"/>
                </a:solidFill>
                <a:latin typeface="Arial Narrow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0" i="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turbulence the cascade is self-similar from the injection to the dissipation scales</a:t>
            </a:r>
          </a:p>
        </p:txBody>
      </p:sp>
      <p:pic>
        <p:nvPicPr>
          <p:cNvPr id="36866" name="Picture 1027" descr="&#10;turbb.tiff                                                     000D81A7Macintosh HD                   7C2624E3:">
            <a:extLst>
              <a:ext uri="{FF2B5EF4-FFF2-40B4-BE49-F238E27FC236}">
                <a16:creationId xmlns:a16="http://schemas.microsoft.com/office/drawing/2014/main" id="{FE09ABC7-5911-304A-A443-70979E96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7950200" cy="46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73852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CACDA-CEF4-A347-96F9-86282CF5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416" y="1711390"/>
            <a:ext cx="4805838" cy="3435220"/>
          </a:xfrm>
          <a:prstGeom prst="rect">
            <a:avLst/>
          </a:prstGeom>
        </p:spPr>
      </p:pic>
      <p:sp>
        <p:nvSpPr>
          <p:cNvPr id="4" name="Rectangle 20">
            <a:extLst>
              <a:ext uri="{FF2B5EF4-FFF2-40B4-BE49-F238E27FC236}">
                <a16:creationId xmlns:a16="http://schemas.microsoft.com/office/drawing/2014/main" id="{9BEB2060-A8AD-4449-A9DA-16ABCE261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779" y="4926571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ill Sans MT" panose="020B0502020104020203" pitchFamily="34" charset="77"/>
              </a:defRPr>
            </a:lvl1pPr>
            <a:lvl2pPr marL="742950" indent="-28575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2pPr>
            <a:lvl3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3pPr>
            <a:lvl4pPr marL="16002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4pPr>
            <a:lvl5pPr marL="2057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40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Rectangle 22">
            <a:extLst>
              <a:ext uri="{FF2B5EF4-FFF2-40B4-BE49-F238E27FC236}">
                <a16:creationId xmlns:a16="http://schemas.microsoft.com/office/drawing/2014/main" id="{CFC432D3-855A-FF46-BED6-86368DF9C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274" y="3212214"/>
            <a:ext cx="18415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ill Sans MT" panose="020B0502020104020203" pitchFamily="34" charset="77"/>
              </a:defRPr>
            </a:lvl1pPr>
            <a:lvl2pPr marL="742950" indent="-28575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2pPr>
            <a:lvl3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3pPr>
            <a:lvl4pPr marL="16002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4pPr>
            <a:lvl5pPr marL="2057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40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7C4CA130-7E85-9F4E-BA68-F011ABD50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079" y="4874184"/>
            <a:ext cx="18415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ill Sans MT" panose="020B0502020104020203" pitchFamily="34" charset="77"/>
              </a:defRPr>
            </a:lvl1pPr>
            <a:lvl2pPr marL="742950" indent="-28575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2pPr>
            <a:lvl3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3pPr>
            <a:lvl4pPr marL="16002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4pPr>
            <a:lvl5pPr marL="2057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40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21AB7F90-BADE-D94D-9871-6A8276D81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380" y="5075797"/>
            <a:ext cx="11588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ill Sans MT" panose="020B0502020104020203" pitchFamily="34" charset="77"/>
              </a:defRPr>
            </a:lvl1pPr>
            <a:lvl2pPr marL="742950" indent="-28575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2pPr>
            <a:lvl3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3pPr>
            <a:lvl4pPr marL="16002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4pPr>
            <a:lvl5pPr marL="2057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40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364E5-C69D-6542-9B7B-EBA0BED4DC0B}"/>
              </a:ext>
            </a:extLst>
          </p:cNvPr>
          <p:cNvSpPr txBox="1"/>
          <p:nvPr/>
        </p:nvSpPr>
        <p:spPr>
          <a:xfrm>
            <a:off x="5804080" y="5862364"/>
            <a:ext cx="2097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Yuen, Ho &amp; AL 2021</a:t>
            </a:r>
          </a:p>
        </p:txBody>
      </p:sp>
      <p:sp>
        <p:nvSpPr>
          <p:cNvPr id="9" name="文字方塊 6">
            <a:extLst>
              <a:ext uri="{FF2B5EF4-FFF2-40B4-BE49-F238E27FC236}">
                <a16:creationId xmlns:a16="http://schemas.microsoft.com/office/drawing/2014/main" id="{21082AA1-6A2D-1844-B194-1AFC93BCC253}"/>
              </a:ext>
            </a:extLst>
          </p:cNvPr>
          <p:cNvSpPr txBox="1"/>
          <p:nvPr/>
        </p:nvSpPr>
        <p:spPr>
          <a:xfrm>
            <a:off x="4592503" y="4907006"/>
            <a:ext cx="706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420 pc</a:t>
            </a:r>
          </a:p>
        </p:txBody>
      </p:sp>
      <p:sp>
        <p:nvSpPr>
          <p:cNvPr id="10" name="文字方塊 7">
            <a:extLst>
              <a:ext uri="{FF2B5EF4-FFF2-40B4-BE49-F238E27FC236}">
                <a16:creationId xmlns:a16="http://schemas.microsoft.com/office/drawing/2014/main" id="{FD2881A2-587A-8A42-9844-857E83775038}"/>
              </a:ext>
            </a:extLst>
          </p:cNvPr>
          <p:cNvSpPr txBox="1"/>
          <p:nvPr/>
        </p:nvSpPr>
        <p:spPr>
          <a:xfrm>
            <a:off x="5381080" y="4922147"/>
            <a:ext cx="706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140pc</a:t>
            </a:r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8535F6A5-3330-0A42-9BC0-65CBF6E10901}"/>
              </a:ext>
            </a:extLst>
          </p:cNvPr>
          <p:cNvSpPr txBox="1"/>
          <p:nvPr/>
        </p:nvSpPr>
        <p:spPr>
          <a:xfrm>
            <a:off x="6155746" y="4922147"/>
            <a:ext cx="706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46.7pc</a:t>
            </a: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F1901645-5438-6142-98DC-729777EF3019}"/>
              </a:ext>
            </a:extLst>
          </p:cNvPr>
          <p:cNvSpPr txBox="1"/>
          <p:nvPr/>
        </p:nvSpPr>
        <p:spPr>
          <a:xfrm>
            <a:off x="7265454" y="4936682"/>
            <a:ext cx="706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11.7pc</a:t>
            </a:r>
          </a:p>
        </p:txBody>
      </p:sp>
      <p:sp>
        <p:nvSpPr>
          <p:cNvPr id="13" name="文字方塊 10">
            <a:extLst>
              <a:ext uri="{FF2B5EF4-FFF2-40B4-BE49-F238E27FC236}">
                <a16:creationId xmlns:a16="http://schemas.microsoft.com/office/drawing/2014/main" id="{2E069D54-5F2A-4F46-A1A9-1DD9E53A6056}"/>
              </a:ext>
            </a:extLst>
          </p:cNvPr>
          <p:cNvSpPr txBox="1"/>
          <p:nvPr/>
        </p:nvSpPr>
        <p:spPr>
          <a:xfrm>
            <a:off x="8175420" y="4952027"/>
            <a:ext cx="7067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2.3pc</a:t>
            </a:r>
          </a:p>
        </p:txBody>
      </p:sp>
      <p:sp>
        <p:nvSpPr>
          <p:cNvPr id="14" name="文字方塊 2">
            <a:extLst>
              <a:ext uri="{FF2B5EF4-FFF2-40B4-BE49-F238E27FC236}">
                <a16:creationId xmlns:a16="http://schemas.microsoft.com/office/drawing/2014/main" id="{BA206E5C-4366-714D-84A8-ECE77C71BDA3}"/>
              </a:ext>
            </a:extLst>
          </p:cNvPr>
          <p:cNvSpPr txBox="1"/>
          <p:nvPr/>
        </p:nvSpPr>
        <p:spPr>
          <a:xfrm>
            <a:off x="5959540" y="5180861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Distance (degrees,pc)</a:t>
            </a:r>
          </a:p>
        </p:txBody>
      </p:sp>
      <p:grpSp>
        <p:nvGrpSpPr>
          <p:cNvPr id="2" name="组 3">
            <a:extLst>
              <a:ext uri="{FF2B5EF4-FFF2-40B4-BE49-F238E27FC236}">
                <a16:creationId xmlns:a16="http://schemas.microsoft.com/office/drawing/2014/main" id="{F613B80D-238A-9B77-E6D2-9FEA2B00F002}"/>
              </a:ext>
            </a:extLst>
          </p:cNvPr>
          <p:cNvGrpSpPr/>
          <p:nvPr/>
        </p:nvGrpSpPr>
        <p:grpSpPr>
          <a:xfrm>
            <a:off x="8807377" y="3016960"/>
            <a:ext cx="4330043" cy="4024010"/>
            <a:chOff x="5444417" y="1575872"/>
            <a:chExt cx="5034562" cy="5192302"/>
          </a:xfrm>
        </p:grpSpPr>
        <p:grpSp>
          <p:nvGrpSpPr>
            <p:cNvPr id="16" name="组 4">
              <a:extLst>
                <a:ext uri="{FF2B5EF4-FFF2-40B4-BE49-F238E27FC236}">
                  <a16:creationId xmlns:a16="http://schemas.microsoft.com/office/drawing/2014/main" id="{4DD79D59-1AAA-5E2C-3EB1-8AB6A587C94A}"/>
                </a:ext>
              </a:extLst>
            </p:cNvPr>
            <p:cNvGrpSpPr/>
            <p:nvPr/>
          </p:nvGrpSpPr>
          <p:grpSpPr>
            <a:xfrm>
              <a:off x="5444417" y="1575872"/>
              <a:ext cx="5034562" cy="5192302"/>
              <a:chOff x="3093989" y="1193362"/>
              <a:chExt cx="6252162" cy="6275586"/>
            </a:xfrm>
          </p:grpSpPr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DF453B1F-E3CC-A0DF-A158-85ECB4BFB6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28" b="9577"/>
              <a:stretch/>
            </p:blipFill>
            <p:spPr bwMode="auto">
              <a:xfrm>
                <a:off x="3240808" y="1193362"/>
                <a:ext cx="4684403" cy="5692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97CA54CE-58D9-858C-B37C-A24656AA0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3989" y="6987687"/>
                <a:ext cx="6252162" cy="48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38100" tIns="38100" rIns="38100" bIns="38100" anchor="ctr"/>
              <a:lstStyle/>
              <a:p>
                <a:pPr algn="l"/>
                <a:r>
                  <a:rPr lang="en-US" altLang="zh-CN" sz="1500" dirty="0">
                    <a:solidFill>
                      <a:srgbClr val="00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  <a:sym typeface="Gill Sans" charset="0"/>
                  </a:rPr>
                  <a:t>Armstrong+ 95;  </a:t>
                </a:r>
                <a:r>
                  <a:rPr lang="en-US" altLang="zh-CN" sz="1500" dirty="0" err="1">
                    <a:solidFill>
                      <a:srgbClr val="00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  <a:sym typeface="Gill Sans" charset="0"/>
                  </a:rPr>
                  <a:t>Chepurnov</a:t>
                </a:r>
                <a:r>
                  <a:rPr lang="en-US" altLang="zh-CN" sz="1500" dirty="0">
                    <a:solidFill>
                      <a:srgbClr val="00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  <a:sym typeface="Gill Sans" charset="0"/>
                  </a:rPr>
                  <a:t> &amp; AL 09 </a:t>
                </a:r>
              </a:p>
              <a:p>
                <a:pPr algn="l"/>
                <a:endParaRPr lang="en-US" altLang="zh-CN" sz="1500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Gill Sans" charset="0"/>
                </a:endParaRPr>
              </a:p>
            </p:txBody>
          </p:sp>
        </p:grpSp>
        <p:sp>
          <p:nvSpPr>
            <p:cNvPr id="17" name="文本框 6">
              <a:extLst>
                <a:ext uri="{FF2B5EF4-FFF2-40B4-BE49-F238E27FC236}">
                  <a16:creationId xmlns:a16="http://schemas.microsoft.com/office/drawing/2014/main" id="{E6EBCCE9-739C-B944-3CC4-19FE95FB01E5}"/>
                </a:ext>
              </a:extLst>
            </p:cNvPr>
            <p:cNvSpPr txBox="1"/>
            <p:nvPr/>
          </p:nvSpPr>
          <p:spPr>
            <a:xfrm>
              <a:off x="6274275" y="4669401"/>
              <a:ext cx="2393517" cy="416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5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Kolmogorov spectrum</a:t>
              </a:r>
              <a:endParaRPr kumimoji="1" lang="zh-CN" altLang="en-US" sz="1500" dirty="0">
                <a:solidFill>
                  <a:srgbClr val="FF0000"/>
                </a:solidFill>
                <a:latin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20" name="文本框 11">
            <a:extLst>
              <a:ext uri="{FF2B5EF4-FFF2-40B4-BE49-F238E27FC236}">
                <a16:creationId xmlns:a16="http://schemas.microsoft.com/office/drawing/2014/main" id="{96DBDF8C-32BD-A2D8-2352-A14E3B0EFDDF}"/>
              </a:ext>
            </a:extLst>
          </p:cNvPr>
          <p:cNvSpPr txBox="1"/>
          <p:nvPr/>
        </p:nvSpPr>
        <p:spPr>
          <a:xfrm>
            <a:off x="9649761" y="2392192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>
                <a:solidFill>
                  <a:srgbClr val="66006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Interstellar Medium </a:t>
            </a:r>
            <a:endParaRPr kumimoji="1" lang="zh-CN" altLang="en-US" sz="1800" dirty="0">
              <a:solidFill>
                <a:srgbClr val="660066"/>
              </a:solidFill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21" name="图片 12" descr="BTurb.gif">
            <a:extLst>
              <a:ext uri="{FF2B5EF4-FFF2-40B4-BE49-F238E27FC236}">
                <a16:creationId xmlns:a16="http://schemas.microsoft.com/office/drawing/2014/main" id="{DEB8E0D0-F3F3-FCDA-70E4-F0C8B940C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8" y="1249725"/>
            <a:ext cx="3506781" cy="2489012"/>
          </a:xfrm>
          <a:prstGeom prst="rect">
            <a:avLst/>
          </a:prstGeom>
        </p:spPr>
      </p:pic>
      <p:sp>
        <p:nvSpPr>
          <p:cNvPr id="22" name="文本框 13">
            <a:extLst>
              <a:ext uri="{FF2B5EF4-FFF2-40B4-BE49-F238E27FC236}">
                <a16:creationId xmlns:a16="http://schemas.microsoft.com/office/drawing/2014/main" id="{7AB4462C-F52E-253D-32CC-E4C8B01E5E0B}"/>
              </a:ext>
            </a:extLst>
          </p:cNvPr>
          <p:cNvSpPr txBox="1"/>
          <p:nvPr/>
        </p:nvSpPr>
        <p:spPr>
          <a:xfrm>
            <a:off x="10069210" y="2707657"/>
            <a:ext cx="19511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Density fluctuations </a:t>
            </a:r>
            <a:endParaRPr kumimoji="1" lang="zh-CN" altLang="en-US" sz="1500" dirty="0"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" name="文本框 14">
            <a:extLst>
              <a:ext uri="{FF2B5EF4-FFF2-40B4-BE49-F238E27FC236}">
                <a16:creationId xmlns:a16="http://schemas.microsoft.com/office/drawing/2014/main" id="{05AE3045-1D7C-80B2-5730-D830958849C3}"/>
              </a:ext>
            </a:extLst>
          </p:cNvPr>
          <p:cNvSpPr txBox="1"/>
          <p:nvPr/>
        </p:nvSpPr>
        <p:spPr>
          <a:xfrm>
            <a:off x="1343576" y="934450"/>
            <a:ext cx="20826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Magnetic fluctuations </a:t>
            </a:r>
            <a:endParaRPr kumimoji="1" lang="zh-CN" altLang="en-US" sz="1500" dirty="0"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4" name="矩形 15">
            <a:extLst>
              <a:ext uri="{FF2B5EF4-FFF2-40B4-BE49-F238E27FC236}">
                <a16:creationId xmlns:a16="http://schemas.microsoft.com/office/drawing/2014/main" id="{48A4EA26-A77D-DBDD-7BDC-4922187469AC}"/>
              </a:ext>
            </a:extLst>
          </p:cNvPr>
          <p:cNvSpPr/>
          <p:nvPr/>
        </p:nvSpPr>
        <p:spPr>
          <a:xfrm>
            <a:off x="1125711" y="67222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>
                <a:solidFill>
                  <a:srgbClr val="66006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Clusters of Galaxies</a:t>
            </a:r>
            <a:endParaRPr kumimoji="1" lang="zh-CN" altLang="en-US" sz="1800" dirty="0">
              <a:solidFill>
                <a:srgbClr val="660066"/>
              </a:solidFill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5" name="文本框 16">
            <a:extLst>
              <a:ext uri="{FF2B5EF4-FFF2-40B4-BE49-F238E27FC236}">
                <a16:creationId xmlns:a16="http://schemas.microsoft.com/office/drawing/2014/main" id="{D0EF123F-24FB-4BDA-CF55-104E68942D22}"/>
              </a:ext>
            </a:extLst>
          </p:cNvPr>
          <p:cNvSpPr txBox="1"/>
          <p:nvPr/>
        </p:nvSpPr>
        <p:spPr>
          <a:xfrm>
            <a:off x="1689322" y="3785327"/>
            <a:ext cx="19143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5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Vogt &amp; </a:t>
            </a:r>
            <a:r>
              <a:rPr kumimoji="1" lang="en-US" altLang="zh-CN" sz="15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EnBlin</a:t>
            </a:r>
            <a:r>
              <a:rPr kumimoji="1" lang="en-US" altLang="zh-CN" sz="15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2005</a:t>
            </a:r>
            <a:endParaRPr kumimoji="1" lang="zh-CN" altLang="en-US" sz="1500" dirty="0"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EBAA71-77D5-3823-9E76-887FA77BC83C}"/>
              </a:ext>
            </a:extLst>
          </p:cNvPr>
          <p:cNvSpPr txBox="1"/>
          <p:nvPr/>
        </p:nvSpPr>
        <p:spPr>
          <a:xfrm>
            <a:off x="2190832" y="-3634"/>
            <a:ext cx="7992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Kolmogorov spectrum is common in Astrophysics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53CA51-7655-FE87-15C4-84A1CBD14163}"/>
              </a:ext>
            </a:extLst>
          </p:cNvPr>
          <p:cNvSpPr txBox="1"/>
          <p:nvPr/>
        </p:nvSpPr>
        <p:spPr>
          <a:xfrm>
            <a:off x="5214418" y="90205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>
                <a:solidFill>
                  <a:srgbClr val="66006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Interstellar Medium </a:t>
            </a:r>
            <a:endParaRPr kumimoji="1" lang="zh-CN" altLang="en-US" sz="1800" dirty="0">
              <a:solidFill>
                <a:srgbClr val="660066"/>
              </a:solidFill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C39FCC-A58E-6561-9BFF-9DC04ED9B2A6}"/>
              </a:ext>
            </a:extLst>
          </p:cNvPr>
          <p:cNvSpPr txBox="1"/>
          <p:nvPr/>
        </p:nvSpPr>
        <p:spPr>
          <a:xfrm>
            <a:off x="5381079" y="1249725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Velocity fluctuations </a:t>
            </a:r>
            <a:endParaRPr kumimoji="1" lang="zh-CN" altLang="en-US" sz="1600" dirty="0"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E1C67A-8E21-7462-6A34-33B13BC69ABC}"/>
              </a:ext>
            </a:extLst>
          </p:cNvPr>
          <p:cNvSpPr txBox="1"/>
          <p:nvPr/>
        </p:nvSpPr>
        <p:spPr>
          <a:xfrm>
            <a:off x="4894578" y="3735989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Taurus region</a:t>
            </a:r>
          </a:p>
        </p:txBody>
      </p:sp>
    </p:spTree>
    <p:extLst>
      <p:ext uri="{BB962C8B-B14F-4D97-AF65-F5344CB8AC3E}">
        <p14:creationId xmlns:p14="http://schemas.microsoft.com/office/powerpoint/2010/main" val="422821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6199709" y="1483582"/>
            <a:ext cx="5773391" cy="5365346"/>
            <a:chOff x="5444417" y="1575872"/>
            <a:chExt cx="5034562" cy="5192302"/>
          </a:xfrm>
        </p:grpSpPr>
        <p:grpSp>
          <p:nvGrpSpPr>
            <p:cNvPr id="5" name="组 4"/>
            <p:cNvGrpSpPr/>
            <p:nvPr/>
          </p:nvGrpSpPr>
          <p:grpSpPr>
            <a:xfrm>
              <a:off x="5444417" y="1575872"/>
              <a:ext cx="5034562" cy="5192302"/>
              <a:chOff x="3093989" y="1193362"/>
              <a:chExt cx="6252162" cy="6275586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28" b="9577"/>
              <a:stretch/>
            </p:blipFill>
            <p:spPr bwMode="auto">
              <a:xfrm>
                <a:off x="3240808" y="1193362"/>
                <a:ext cx="4684403" cy="56925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6"/>
              <p:cNvSpPr>
                <a:spLocks/>
              </p:cNvSpPr>
              <p:nvPr/>
            </p:nvSpPr>
            <p:spPr bwMode="auto">
              <a:xfrm>
                <a:off x="3093989" y="6987687"/>
                <a:ext cx="6252162" cy="48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50800" tIns="50800" rIns="50800" bIns="50800" anchor="ctr"/>
              <a:lstStyle/>
              <a:p>
                <a:pPr algn="l"/>
                <a:r>
                  <a:rPr lang="en-US" altLang="zh-CN" dirty="0">
                    <a:solidFill>
                      <a:srgbClr val="00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  <a:sym typeface="Gill Sans" charset="0"/>
                  </a:rPr>
                  <a:t>Armstrong+ 95;  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  <a:sym typeface="Gill Sans" charset="0"/>
                  </a:rPr>
                  <a:t>Chepurnov</a:t>
                </a:r>
                <a:r>
                  <a:rPr lang="en-US" altLang="zh-CN" dirty="0">
                    <a:solidFill>
                      <a:srgbClr val="00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  <a:sym typeface="Gill Sans" charset="0"/>
                  </a:rPr>
                  <a:t> &amp; AL 09 </a:t>
                </a:r>
              </a:p>
              <a:p>
                <a:pPr algn="l"/>
                <a:endParaRPr lang="en-US" altLang="zh-CN" dirty="0">
                  <a:solidFill>
                    <a:srgbClr val="00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  <a:sym typeface="Gill Sans" charset="0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6274275" y="4669401"/>
              <a:ext cx="2105464" cy="357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Kolmogorov spectrum</a:t>
              </a:r>
              <a:endParaRPr kumimoji="1" lang="zh-CN" altLang="en-US" dirty="0">
                <a:solidFill>
                  <a:srgbClr val="FF0000"/>
                </a:solidFill>
                <a:latin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002472" y="613564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66006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Interstellar Medium </a:t>
            </a:r>
            <a:endParaRPr kumimoji="1" lang="zh-CN" altLang="en-US" sz="2400" dirty="0">
              <a:solidFill>
                <a:srgbClr val="660066"/>
              </a:solidFill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3" name="图片 12" descr="BTurb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2" y="1918012"/>
            <a:ext cx="4675708" cy="331868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576704" y="118559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Density fluctuations </a:t>
            </a:r>
            <a:endParaRPr kumimoji="1" lang="zh-CN" altLang="en-US" dirty="0"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05581" y="1384530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Magnetic fluctuations </a:t>
            </a:r>
            <a:endParaRPr kumimoji="1" lang="zh-CN" altLang="en-US" dirty="0"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68150" y="613564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660066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Clusters of Galaxies</a:t>
            </a:r>
            <a:endParaRPr kumimoji="1" lang="zh-CN" altLang="en-US" sz="2400" dirty="0">
              <a:solidFill>
                <a:srgbClr val="660066"/>
              </a:solidFill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37853" y="545072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Vogt &amp; </a:t>
            </a:r>
            <a:r>
              <a:rPr kumimoji="1" lang="en-US" altLang="zh-CN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EnBlin</a:t>
            </a:r>
            <a:r>
              <a:rPr kumimoji="1" lang="en-US" altLang="zh-CN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2005</a:t>
            </a:r>
            <a:endParaRPr kumimoji="1" lang="zh-CN" altLang="en-US" dirty="0">
              <a:latin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19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3467E2-3F5C-039A-9C76-C84D50B74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0" r="2" b="2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9DAF7B-3F12-5C5F-FA85-57F224C2F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34" r="3" b="4281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9D073C-9FCF-80A6-D568-8D6D1EB525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61" r="20373" b="-1"/>
          <a:stretch/>
        </p:blipFill>
        <p:spPr>
          <a:xfrm>
            <a:off x="0" y="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D04818-CD64-4B74-A68A-A7219B1D8EF6}"/>
              </a:ext>
            </a:extLst>
          </p:cNvPr>
          <p:cNvSpPr/>
          <p:nvPr/>
        </p:nvSpPr>
        <p:spPr>
          <a:xfrm>
            <a:off x="150470" y="100255"/>
            <a:ext cx="6296629" cy="1200329"/>
          </a:xfrm>
          <a:prstGeom prst="round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5DFE2-2DBD-3361-DEFA-8BD5921A07F6}"/>
              </a:ext>
            </a:extLst>
          </p:cNvPr>
          <p:cNvSpPr txBox="1"/>
          <p:nvPr/>
        </p:nvSpPr>
        <p:spPr>
          <a:xfrm>
            <a:off x="253626" y="100255"/>
            <a:ext cx="6390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SKA to be commissioned in 2030: </a:t>
            </a:r>
            <a:br>
              <a:rPr lang="en-US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32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 data for SIGs</a:t>
            </a:r>
          </a:p>
        </p:txBody>
      </p:sp>
    </p:spTree>
    <p:extLst>
      <p:ext uri="{BB962C8B-B14F-4D97-AF65-F5344CB8AC3E}">
        <p14:creationId xmlns:p14="http://schemas.microsoft.com/office/powerpoint/2010/main" val="303069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6328</TotalTime>
  <Words>1725</Words>
  <Application>Microsoft Office PowerPoint</Application>
  <PresentationFormat>Widescreen</PresentationFormat>
  <Paragraphs>255</Paragraphs>
  <Slides>35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CMU Serif</vt:lpstr>
      <vt:lpstr>Calibri Light</vt:lpstr>
      <vt:lpstr>Times</vt:lpstr>
      <vt:lpstr>Calibri</vt:lpstr>
      <vt:lpstr>Cambria Math</vt:lpstr>
      <vt:lpstr>Arial</vt:lpstr>
      <vt:lpstr>Office Theme</vt:lpstr>
      <vt:lpstr>The Polarization Directional Spectrum - A New Turbulence Measure from Multi-frequency Synchrotron Polarization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Polarization Directional Spectrum - A New Turbulence Measure from Multi-frequency Synchrotron Polarization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Recovering 3D Magnetic Turbulence from a Single Polarization Map</dc:title>
  <dc:creator>Александр Мельниченко</dc:creator>
  <cp:lastModifiedBy>Александр Мельниченко</cp:lastModifiedBy>
  <cp:revision>127</cp:revision>
  <dcterms:created xsi:type="dcterms:W3CDTF">2025-10-09T13:35:27Z</dcterms:created>
  <dcterms:modified xsi:type="dcterms:W3CDTF">2026-01-06T07:47:45Z</dcterms:modified>
</cp:coreProperties>
</file>